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B6EF6CE-E167-45EF-88C2-2A181D775EB9}" type="datetimeFigureOut">
              <a:rPr lang="ko-KR" altLang="en-US" smtClean="0"/>
              <a:t>2021-05-31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직사각형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직사각형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직선 연결선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직선 연결선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직선 연결선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직선 연결선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직사각형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타원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타원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타원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타원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타원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8250740-6C8A-4FFC-BFBC-A993AA14500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EF6CE-E167-45EF-88C2-2A181D775EB9}" type="datetimeFigureOut">
              <a:rPr lang="ko-KR" altLang="en-US" smtClean="0"/>
              <a:t>2021-05-31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0740-6C8A-4FFC-BFBC-A993AA14500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EF6CE-E167-45EF-88C2-2A181D775EB9}" type="datetimeFigureOut">
              <a:rPr lang="ko-KR" altLang="en-US" smtClean="0"/>
              <a:t>2021-05-31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0740-6C8A-4FFC-BFBC-A993AA14500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B6EF6CE-E167-45EF-88C2-2A181D775EB9}" type="datetimeFigureOut">
              <a:rPr lang="ko-KR" altLang="en-US" smtClean="0"/>
              <a:t>2021-05-31</a:t>
            </a:fld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8250740-6C8A-4FFC-BFBC-A993AA14500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B6EF6CE-E167-45EF-88C2-2A181D775EB9}" type="datetimeFigureOut">
              <a:rPr lang="ko-KR" altLang="en-US" smtClean="0"/>
              <a:t>2021-05-31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9" name="직사각형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선 연결선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직선 연결선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직선 연결선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직선 연결선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직사각형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타원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타원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타원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타원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타원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직선 연결선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8250740-6C8A-4FFC-BFBC-A993AA14500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EF6CE-E167-45EF-88C2-2A181D775EB9}" type="datetimeFigureOut">
              <a:rPr lang="ko-KR" altLang="en-US" smtClean="0"/>
              <a:t>2021-05-31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0740-6C8A-4FFC-BFBC-A993AA14500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EF6CE-E167-45EF-88C2-2A181D775EB9}" type="datetimeFigureOut">
              <a:rPr lang="ko-KR" altLang="en-US" smtClean="0"/>
              <a:t>2021-05-31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0740-6C8A-4FFC-BFBC-A993AA14500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4" name="텍스트 개체 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B6EF6CE-E167-45EF-88C2-2A181D775EB9}" type="datetimeFigureOut">
              <a:rPr lang="ko-KR" altLang="en-US" smtClean="0"/>
              <a:t>2021-05-31</a:t>
            </a:fld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8250740-6C8A-4FFC-BFBC-A993AA14500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EF6CE-E167-45EF-88C2-2A181D775EB9}" type="datetimeFigureOut">
              <a:rPr lang="ko-KR" altLang="en-US" smtClean="0"/>
              <a:t>2021-05-31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0740-6C8A-4FFC-BFBC-A993AA14500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선 연결선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8" name="직선 연결선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선 연결선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타원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내용 개체 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1" name="날짜 개체 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B6EF6CE-E167-45EF-88C2-2A181D775EB9}" type="datetimeFigureOut">
              <a:rPr lang="ko-KR" altLang="en-US" smtClean="0"/>
              <a:t>2021-05-31</a:t>
            </a:fld>
            <a:endParaRPr lang="ko-KR" alt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8250740-6C8A-4FFC-BFBC-A993AA14500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3" name="바닥글 개체 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타원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0" name="직선 연결선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직사각형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선 연결선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직선 연결선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직선 연결선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날짜 개체 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B6EF6CE-E167-45EF-88C2-2A181D775EB9}" type="datetimeFigureOut">
              <a:rPr lang="ko-KR" altLang="en-US" smtClean="0"/>
              <a:t>2021-05-31</a:t>
            </a:fld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8250740-6C8A-4FFC-BFBC-A993AA14500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1" name="바닥글 개체 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B6EF6CE-E167-45EF-88C2-2A181D775EB9}" type="datetimeFigureOut">
              <a:rPr lang="ko-KR" altLang="en-US" smtClean="0"/>
              <a:t>2021-05-31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직선 연결선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타원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8250740-6C8A-4FFC-BFBC-A993AA14500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1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1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1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1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1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95536" y="27735"/>
            <a:ext cx="7467600" cy="520945"/>
          </a:xfrm>
        </p:spPr>
        <p:txBody>
          <a:bodyPr>
            <a:normAutofit/>
          </a:bodyPr>
          <a:lstStyle/>
          <a:p>
            <a:r>
              <a:rPr lang="ko-KR" altLang="en-US" sz="2400" b="1" dirty="0" smtClean="0">
                <a:solidFill>
                  <a:schemeClr val="tx1"/>
                </a:solidFill>
                <a:latin typeface="HY궁서" panose="02030600000101010101" pitchFamily="18" charset="-127"/>
                <a:ea typeface="HY궁서" panose="02030600000101010101" pitchFamily="18" charset="-127"/>
              </a:rPr>
              <a:t>언어와 매체</a:t>
            </a:r>
            <a:r>
              <a:rPr lang="ko-KR" altLang="en-US" sz="2400" b="1" dirty="0" smtClean="0">
                <a:solidFill>
                  <a:schemeClr val="tx1"/>
                </a:solidFill>
                <a:latin typeface="HY궁서" panose="02030600000101010101" pitchFamily="18" charset="-127"/>
                <a:ea typeface="HY궁서" panose="02030600000101010101" pitchFamily="18" charset="-127"/>
              </a:rPr>
              <a:t> </a:t>
            </a:r>
            <a:r>
              <a:rPr lang="ko-KR" altLang="en-US" sz="2400" b="1" dirty="0">
                <a:solidFill>
                  <a:schemeClr val="tx1"/>
                </a:solidFill>
                <a:latin typeface="HY궁서" panose="02030600000101010101" pitchFamily="18" charset="-127"/>
                <a:ea typeface="HY궁서" panose="02030600000101010101" pitchFamily="18" charset="-127"/>
              </a:rPr>
              <a:t>수행평가 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661817"/>
            <a:ext cx="8147248" cy="6196183"/>
          </a:xfrm>
        </p:spPr>
        <p:txBody>
          <a:bodyPr>
            <a:normAutofit fontScale="47500" lnSpcReduction="20000"/>
          </a:bodyPr>
          <a:lstStyle/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2600" dirty="0">
                <a:solidFill>
                  <a:srgbClr val="FF0000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① </a:t>
            </a:r>
            <a:r>
              <a:rPr lang="ko-KR" altLang="en-US" sz="2600" dirty="0" smtClean="0">
                <a:solidFill>
                  <a:srgbClr val="FF0000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진로와 관련된 주제를 선정하고</a:t>
            </a:r>
            <a:r>
              <a:rPr lang="en-US" altLang="ko-KR" sz="2600" dirty="0" smtClean="0">
                <a:solidFill>
                  <a:srgbClr val="FF0000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, </a:t>
            </a:r>
            <a:r>
              <a:rPr lang="ko-KR" altLang="en-US" sz="2600" dirty="0" smtClean="0">
                <a:solidFill>
                  <a:srgbClr val="FF0000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주제가 담긴 매체를 제시합니다</a:t>
            </a:r>
            <a:r>
              <a:rPr lang="en-US" altLang="ko-KR" sz="2600" dirty="0" smtClean="0">
                <a:solidFill>
                  <a:srgbClr val="FF0000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. (</a:t>
            </a:r>
            <a:r>
              <a:rPr lang="ko-KR" altLang="en-US" sz="2600" dirty="0" smtClean="0">
                <a:solidFill>
                  <a:srgbClr val="FF0000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진로가 정해지지 않았다면</a:t>
            </a:r>
            <a:r>
              <a:rPr lang="en-US" altLang="ko-KR" sz="2600" dirty="0" smtClean="0">
                <a:solidFill>
                  <a:srgbClr val="FF0000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, </a:t>
            </a:r>
            <a:r>
              <a:rPr lang="ko-KR" altLang="en-US" sz="2600" dirty="0" smtClean="0">
                <a:solidFill>
                  <a:srgbClr val="FF0000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관심있는 분야로 주제 선정</a:t>
            </a:r>
            <a:r>
              <a:rPr lang="en-US" altLang="ko-KR" sz="2600" dirty="0" smtClean="0">
                <a:solidFill>
                  <a:srgbClr val="FF0000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)</a:t>
            </a:r>
            <a:endParaRPr lang="en-US" altLang="ko-KR" sz="2600" dirty="0" smtClean="0">
              <a:solidFill>
                <a:srgbClr val="FF0000"/>
              </a:solidFill>
              <a:latin typeface="안동엄마까투리" panose="020B0600000101010101" pitchFamily="50" charset="-127"/>
              <a:ea typeface="안동엄마까투리" panose="020B0600000101010101" pitchFamily="50" charset="-127"/>
            </a:endParaRPr>
          </a:p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2600" dirty="0" smtClean="0">
                <a:solidFill>
                  <a:srgbClr val="00B050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일</a:t>
            </a:r>
            <a:r>
              <a:rPr lang="en-US" altLang="ko-KR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. </a:t>
            </a:r>
            <a:r>
              <a:rPr lang="ko-KR" altLang="en-US" sz="2600" dirty="0" err="1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진로관련</a:t>
            </a:r>
            <a:r>
              <a:rPr lang="ko-KR" altLang="en-US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 </a:t>
            </a:r>
            <a:r>
              <a:rPr lang="ko-KR" altLang="en-US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핵심 </a:t>
            </a:r>
            <a:r>
              <a:rPr lang="ko-KR" altLang="en-US" sz="2600" dirty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주제와 </a:t>
            </a:r>
            <a:r>
              <a:rPr lang="ko-KR" altLang="en-US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내용</a:t>
            </a:r>
            <a:endParaRPr lang="en-US" altLang="ko-KR" sz="2600" dirty="0" smtClean="0">
              <a:latin typeface="안동엄마까투리" panose="020B0600000101010101" pitchFamily="50" charset="-127"/>
              <a:ea typeface="안동엄마까투리" panose="020B0600000101010101" pitchFamily="50" charset="-127"/>
            </a:endParaRPr>
          </a:p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2600" dirty="0" smtClean="0">
                <a:solidFill>
                  <a:srgbClr val="00B050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이</a:t>
            </a:r>
            <a:r>
              <a:rPr lang="en-US" altLang="ko-KR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. </a:t>
            </a:r>
            <a:r>
              <a:rPr lang="ko-KR" altLang="en-US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진로와의 </a:t>
            </a:r>
            <a:r>
              <a:rPr lang="ko-KR" altLang="en-US" sz="2600" dirty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관련성 및 매체를 선정하게 된 자세한 </a:t>
            </a:r>
            <a:r>
              <a:rPr lang="ko-KR" altLang="en-US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동기</a:t>
            </a:r>
            <a:endParaRPr lang="en-US" altLang="ko-KR" sz="2600" dirty="0" smtClean="0">
              <a:latin typeface="안동엄마까투리" panose="020B0600000101010101" pitchFamily="50" charset="-127"/>
              <a:ea typeface="안동엄마까투리" panose="020B0600000101010101" pitchFamily="50" charset="-127"/>
            </a:endParaRPr>
          </a:p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2600" dirty="0" smtClean="0">
                <a:solidFill>
                  <a:srgbClr val="00B050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삼</a:t>
            </a:r>
            <a:r>
              <a:rPr lang="en-US" altLang="ko-KR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. </a:t>
            </a:r>
            <a:r>
              <a:rPr lang="ko-KR" altLang="en-US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매체의 내용 중 인상적인 부분과 그 근거</a:t>
            </a:r>
            <a:endParaRPr lang="en-US" altLang="ko-KR" sz="2600" dirty="0" smtClean="0">
              <a:latin typeface="안동엄마까투리" panose="020B0600000101010101" pitchFamily="50" charset="-127"/>
              <a:ea typeface="안동엄마까투리" panose="020B0600000101010101" pitchFamily="50" charset="-127"/>
            </a:endParaRPr>
          </a:p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2600" dirty="0" smtClean="0">
                <a:solidFill>
                  <a:srgbClr val="00B050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사</a:t>
            </a:r>
            <a:r>
              <a:rPr lang="en-US" altLang="ko-KR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. </a:t>
            </a:r>
            <a:r>
              <a:rPr lang="ko-KR" altLang="en-US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매체의 내용이 하나 이상 드러나는 자료 제시</a:t>
            </a:r>
            <a:r>
              <a:rPr lang="en-US" altLang="ko-KR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. A4 </a:t>
            </a:r>
            <a:r>
              <a:rPr lang="ko-KR" altLang="en-US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한 장</a:t>
            </a:r>
            <a:r>
              <a:rPr lang="en-US" altLang="ko-KR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. (</a:t>
            </a:r>
            <a:r>
              <a:rPr lang="ko-KR" altLang="en-US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예</a:t>
            </a:r>
            <a:r>
              <a:rPr lang="en-US" altLang="ko-KR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- </a:t>
            </a:r>
            <a:r>
              <a:rPr lang="ko-KR" altLang="en-US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드라마일 경우 드라마 제목과 장면이 포함된 </a:t>
            </a:r>
            <a:r>
              <a:rPr lang="ko-KR" altLang="en-US" sz="2600" dirty="0" err="1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캡쳐이미지</a:t>
            </a:r>
            <a:r>
              <a:rPr lang="en-US" altLang="ko-KR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, </a:t>
            </a:r>
            <a:r>
              <a:rPr lang="ko-KR" altLang="en-US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책일 경우 책 제목이 드러난 이미지</a:t>
            </a:r>
            <a:r>
              <a:rPr lang="en-US" altLang="ko-KR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, </a:t>
            </a:r>
            <a:r>
              <a:rPr lang="ko-KR" altLang="en-US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광고일 경우 광고 이미지와 문구가 제시된 장면 등</a:t>
            </a:r>
            <a:r>
              <a:rPr lang="en-US" altLang="ko-KR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)</a:t>
            </a:r>
          </a:p>
          <a:p>
            <a:pPr marL="0" indent="0" fontAlgn="base">
              <a:lnSpc>
                <a:spcPct val="120000"/>
              </a:lnSpc>
              <a:buNone/>
            </a:pPr>
            <a:endParaRPr lang="en-US" altLang="ko-KR" sz="2600" dirty="0" smtClean="0">
              <a:latin typeface="안동엄마까투리" panose="020B0600000101010101" pitchFamily="50" charset="-127"/>
              <a:ea typeface="안동엄마까투리" panose="020B0600000101010101" pitchFamily="50" charset="-127"/>
            </a:endParaRPr>
          </a:p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2600" dirty="0" smtClean="0">
                <a:solidFill>
                  <a:srgbClr val="FF0000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② </a:t>
            </a:r>
            <a:r>
              <a:rPr lang="en-US" altLang="ko-KR" sz="2600" dirty="0">
                <a:solidFill>
                  <a:srgbClr val="FF0000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‘</a:t>
            </a:r>
            <a:r>
              <a:rPr lang="ko-KR" altLang="en-US" sz="2600" dirty="0">
                <a:solidFill>
                  <a:srgbClr val="FF0000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①</a:t>
            </a:r>
            <a:r>
              <a:rPr lang="en-US" altLang="ko-KR" sz="2600" dirty="0">
                <a:solidFill>
                  <a:srgbClr val="FF0000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’</a:t>
            </a:r>
            <a:r>
              <a:rPr lang="ko-KR" altLang="en-US" sz="2600" dirty="0">
                <a:solidFill>
                  <a:srgbClr val="FF0000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을 서로 다른 관점으로 바라보기</a:t>
            </a:r>
            <a:endParaRPr lang="en-US" altLang="ko-KR" sz="2600" dirty="0">
              <a:solidFill>
                <a:srgbClr val="FF0000"/>
              </a:solidFill>
              <a:latin typeface="안동엄마까투리" panose="020B0600000101010101" pitchFamily="50" charset="-127"/>
              <a:ea typeface="안동엄마까투리" panose="020B0600000101010101" pitchFamily="50" charset="-127"/>
            </a:endParaRPr>
          </a:p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2600" dirty="0">
                <a:solidFill>
                  <a:srgbClr val="00B050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일</a:t>
            </a:r>
            <a:r>
              <a:rPr lang="en-US" altLang="ko-KR" sz="2600" dirty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. </a:t>
            </a:r>
            <a:r>
              <a:rPr lang="ko-KR" altLang="en-US" sz="2600" dirty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① </a:t>
            </a:r>
            <a:r>
              <a:rPr lang="ko-KR" altLang="en-US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의 매체를 바라보는 두 가지 관점을 </a:t>
            </a:r>
            <a:r>
              <a:rPr lang="ko-KR" altLang="en-US" sz="2600" dirty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제시하기</a:t>
            </a:r>
            <a:r>
              <a:rPr lang="en-US" altLang="ko-KR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(</a:t>
            </a:r>
            <a:r>
              <a:rPr lang="ko-KR" altLang="en-US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관점 구분 정확하게 이루어져야 함</a:t>
            </a:r>
            <a:r>
              <a:rPr lang="en-US" altLang="ko-KR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. ‘</a:t>
            </a:r>
            <a:r>
              <a:rPr lang="ko-KR" altLang="en-US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①</a:t>
            </a:r>
            <a:r>
              <a:rPr lang="en-US" altLang="ko-KR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’</a:t>
            </a:r>
            <a:r>
              <a:rPr lang="ko-KR" altLang="en-US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도 </a:t>
            </a:r>
            <a:r>
              <a:rPr lang="ko-KR" altLang="en-US" sz="2600" dirty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하나의 관점이 될 수 있음</a:t>
            </a:r>
            <a:r>
              <a:rPr lang="en-US" altLang="ko-KR" sz="2600" dirty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. </a:t>
            </a:r>
            <a:r>
              <a:rPr lang="ko-KR" altLang="en-US" sz="2600" dirty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대신 어떤 </a:t>
            </a:r>
            <a:r>
              <a:rPr lang="ko-KR" altLang="en-US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관점인지 </a:t>
            </a:r>
            <a:r>
              <a:rPr lang="ko-KR" altLang="en-US" sz="2600" dirty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명확하게 제시해야 함</a:t>
            </a:r>
            <a:r>
              <a:rPr lang="en-US" altLang="ko-KR" sz="2600" dirty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.)</a:t>
            </a:r>
          </a:p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2600" dirty="0">
                <a:solidFill>
                  <a:srgbClr val="00B050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이</a:t>
            </a:r>
            <a:r>
              <a:rPr lang="en-US" altLang="ko-KR" sz="2600" dirty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. </a:t>
            </a:r>
            <a:r>
              <a:rPr lang="ko-KR" altLang="en-US" sz="2600" dirty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각 관점에서 </a:t>
            </a:r>
            <a:r>
              <a:rPr lang="en-US" altLang="ko-KR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‘</a:t>
            </a:r>
            <a:r>
              <a:rPr lang="ko-KR" altLang="en-US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①</a:t>
            </a:r>
            <a:r>
              <a:rPr lang="en-US" altLang="ko-KR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’</a:t>
            </a:r>
            <a:r>
              <a:rPr lang="ko-KR" altLang="en-US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의 </a:t>
            </a:r>
            <a:r>
              <a:rPr lang="ko-KR" altLang="en-US" sz="2600" dirty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내용을 타당하게 분석함</a:t>
            </a:r>
            <a:endParaRPr lang="en-US" altLang="ko-KR" sz="2600" dirty="0">
              <a:latin typeface="안동엄마까투리" panose="020B0600000101010101" pitchFamily="50" charset="-127"/>
              <a:ea typeface="안동엄마까투리" panose="020B0600000101010101" pitchFamily="50" charset="-127"/>
            </a:endParaRPr>
          </a:p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2600" dirty="0">
                <a:solidFill>
                  <a:srgbClr val="00B050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삼</a:t>
            </a:r>
            <a:r>
              <a:rPr lang="en-US" altLang="ko-KR" sz="2600" dirty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. </a:t>
            </a:r>
            <a:r>
              <a:rPr lang="ko-KR" altLang="en-US" sz="2600" dirty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분석한 근거를 명확하게 제시함 </a:t>
            </a:r>
            <a:r>
              <a:rPr lang="en-US" altLang="ko-KR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(</a:t>
            </a:r>
            <a:r>
              <a:rPr lang="ko-KR" altLang="en-US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분석한 내용이 설득력이 있어야 함</a:t>
            </a:r>
            <a:r>
              <a:rPr lang="en-US" altLang="ko-KR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)</a:t>
            </a:r>
          </a:p>
          <a:p>
            <a:pPr marL="0" indent="0" fontAlgn="base">
              <a:lnSpc>
                <a:spcPct val="120000"/>
              </a:lnSpc>
              <a:buNone/>
            </a:pPr>
            <a:endParaRPr lang="ko-KR" altLang="en-US" sz="2600" b="1" dirty="0">
              <a:latin typeface="안동엄마까투리" panose="020B0600000101010101" pitchFamily="50" charset="-127"/>
              <a:ea typeface="안동엄마까투리" panose="020B0600000101010101" pitchFamily="50" charset="-127"/>
            </a:endParaRPr>
          </a:p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2600" dirty="0">
                <a:solidFill>
                  <a:srgbClr val="FF0000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③ </a:t>
            </a:r>
            <a:r>
              <a:rPr lang="en-US" altLang="ko-KR" sz="2600" dirty="0" smtClean="0">
                <a:solidFill>
                  <a:srgbClr val="FF0000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‘</a:t>
            </a:r>
            <a:r>
              <a:rPr lang="ko-KR" altLang="en-US" sz="2600" dirty="0" smtClean="0">
                <a:solidFill>
                  <a:srgbClr val="FF0000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①</a:t>
            </a:r>
            <a:r>
              <a:rPr lang="en-US" altLang="ko-KR" sz="2600" dirty="0" smtClean="0">
                <a:solidFill>
                  <a:srgbClr val="FF0000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’</a:t>
            </a:r>
            <a:r>
              <a:rPr lang="ko-KR" altLang="en-US" sz="2600" dirty="0" smtClean="0">
                <a:solidFill>
                  <a:srgbClr val="FF0000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과 </a:t>
            </a:r>
            <a:r>
              <a:rPr lang="en-US" altLang="ko-KR" sz="2600" dirty="0" smtClean="0">
                <a:solidFill>
                  <a:srgbClr val="FF0000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‘</a:t>
            </a:r>
            <a:r>
              <a:rPr lang="ko-KR" altLang="en-US" sz="2600" dirty="0" smtClean="0">
                <a:solidFill>
                  <a:srgbClr val="FF0000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②</a:t>
            </a:r>
            <a:r>
              <a:rPr lang="en-US" altLang="ko-KR" sz="2600" dirty="0" smtClean="0">
                <a:solidFill>
                  <a:srgbClr val="FF0000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’</a:t>
            </a:r>
            <a:r>
              <a:rPr lang="ko-KR" altLang="en-US" sz="2600" dirty="0" smtClean="0">
                <a:solidFill>
                  <a:srgbClr val="FF0000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의 내용을 기반으로 정리 보고서 작성하기</a:t>
            </a:r>
            <a:endParaRPr lang="en-US" altLang="ko-KR" sz="2600" dirty="0" smtClean="0">
              <a:solidFill>
                <a:srgbClr val="FF0000"/>
              </a:solidFill>
              <a:latin typeface="안동엄마까투리" panose="020B0600000101010101" pitchFamily="50" charset="-127"/>
              <a:ea typeface="안동엄마까투리" panose="020B0600000101010101" pitchFamily="50" charset="-127"/>
            </a:endParaRPr>
          </a:p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2600" dirty="0" smtClean="0">
                <a:solidFill>
                  <a:srgbClr val="00B050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일</a:t>
            </a:r>
            <a:r>
              <a:rPr lang="en-US" altLang="ko-KR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. </a:t>
            </a:r>
            <a:r>
              <a:rPr lang="ko-KR" altLang="en-US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한 편의 완결된 글로 작성함</a:t>
            </a:r>
            <a:r>
              <a:rPr lang="en-US" altLang="ko-KR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.(</a:t>
            </a:r>
            <a:r>
              <a:rPr lang="ko-KR" altLang="en-US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처음</a:t>
            </a:r>
            <a:r>
              <a:rPr lang="en-US" altLang="ko-KR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-</a:t>
            </a:r>
            <a:r>
              <a:rPr lang="ko-KR" altLang="en-US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중간</a:t>
            </a:r>
            <a:r>
              <a:rPr lang="en-US" altLang="ko-KR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-</a:t>
            </a:r>
            <a:r>
              <a:rPr lang="ko-KR" altLang="en-US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끝으로 구성하여 문단 나누기 필수</a:t>
            </a:r>
            <a:r>
              <a:rPr lang="en-US" altLang="ko-KR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)</a:t>
            </a:r>
          </a:p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2600" dirty="0" smtClean="0">
                <a:solidFill>
                  <a:srgbClr val="00B050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이</a:t>
            </a:r>
            <a:r>
              <a:rPr lang="en-US" altLang="ko-KR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. </a:t>
            </a:r>
            <a:r>
              <a:rPr lang="ko-KR" altLang="en-US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글의 완성도가 중요함</a:t>
            </a:r>
            <a:r>
              <a:rPr lang="en-US" altLang="ko-KR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.</a:t>
            </a:r>
          </a:p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2600" dirty="0" smtClean="0">
                <a:solidFill>
                  <a:srgbClr val="00B050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삼</a:t>
            </a:r>
            <a:r>
              <a:rPr lang="en-US" altLang="ko-KR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. </a:t>
            </a:r>
            <a:r>
              <a:rPr lang="ko-KR" altLang="en-US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활동을 통해 깨닫고 느낀 점 포함</a:t>
            </a:r>
            <a:r>
              <a:rPr lang="en-US" altLang="ko-KR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.(</a:t>
            </a:r>
            <a:r>
              <a:rPr lang="ko-KR" altLang="en-US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추상적인 </a:t>
            </a:r>
            <a:r>
              <a:rPr lang="en-US" altLang="ko-KR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‘</a:t>
            </a:r>
            <a:r>
              <a:rPr lang="ko-KR" altLang="en-US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좋다</a:t>
            </a:r>
            <a:r>
              <a:rPr lang="en-US" altLang="ko-KR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‘, ‘</a:t>
            </a:r>
            <a:r>
              <a:rPr lang="ko-KR" altLang="en-US" sz="2600" dirty="0" err="1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뜻깊다</a:t>
            </a:r>
            <a:r>
              <a:rPr lang="en-US" altLang="ko-KR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‘</a:t>
            </a:r>
            <a:r>
              <a:rPr lang="ko-KR" altLang="en-US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와 같은 느낀 점은 감점</a:t>
            </a:r>
            <a:r>
              <a:rPr lang="en-US" altLang="ko-KR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) </a:t>
            </a:r>
          </a:p>
          <a:p>
            <a:pPr marL="0" indent="0" fontAlgn="base">
              <a:lnSpc>
                <a:spcPct val="120000"/>
              </a:lnSpc>
              <a:buNone/>
            </a:pPr>
            <a:endParaRPr lang="en-US" altLang="ko-KR" sz="2600" dirty="0">
              <a:latin typeface="안동엄마까투리" panose="020B0600000101010101" pitchFamily="50" charset="-127"/>
              <a:ea typeface="안동엄마까투리" panose="020B0600000101010101" pitchFamily="50" charset="-127"/>
            </a:endParaRPr>
          </a:p>
          <a:p>
            <a:pPr marL="0" indent="0" fontAlgn="base">
              <a:lnSpc>
                <a:spcPct val="120000"/>
              </a:lnSpc>
              <a:buNone/>
            </a:pPr>
            <a:r>
              <a:rPr lang="en-US" altLang="ko-KR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※ </a:t>
            </a:r>
            <a:r>
              <a:rPr lang="ko-KR" altLang="en-US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수행평가는 </a:t>
            </a:r>
            <a:r>
              <a:rPr lang="en-US" altLang="ko-KR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6</a:t>
            </a:r>
            <a:r>
              <a:rPr lang="ko-KR" altLang="en-US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월 </a:t>
            </a:r>
            <a:r>
              <a:rPr lang="ko-KR" altLang="en-US" sz="2600" dirty="0" err="1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둘째주</a:t>
            </a:r>
            <a:r>
              <a:rPr lang="en-US" altLang="ko-KR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~</a:t>
            </a:r>
            <a:r>
              <a:rPr lang="ko-KR" altLang="en-US" sz="2600" dirty="0" err="1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셋째주에</a:t>
            </a:r>
            <a:r>
              <a:rPr lang="ko-KR" altLang="en-US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 시행</a:t>
            </a:r>
            <a:r>
              <a:rPr lang="en-US" altLang="ko-KR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. </a:t>
            </a:r>
            <a:r>
              <a:rPr lang="ko-KR" altLang="en-US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둘째 주 수업의 첫 번째 시간 자료 찾기</a:t>
            </a:r>
            <a:r>
              <a:rPr lang="en-US" altLang="ko-KR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(</a:t>
            </a:r>
            <a:r>
              <a:rPr lang="ko-KR" altLang="en-US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핸드폰 미리 받아오기</a:t>
            </a:r>
            <a:r>
              <a:rPr lang="en-US" altLang="ko-KR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)-</a:t>
            </a:r>
            <a:r>
              <a:rPr lang="ko-KR" altLang="en-US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셋째 주 수업의 첫 번째 시간 </a:t>
            </a:r>
            <a:r>
              <a:rPr lang="ko-KR" altLang="en-US" sz="2600" dirty="0" err="1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보고서작성</a:t>
            </a:r>
            <a:endParaRPr lang="en-US" altLang="ko-KR" sz="2600" dirty="0" smtClean="0">
              <a:latin typeface="안동엄마까투리" panose="020B0600000101010101" pitchFamily="50" charset="-127"/>
              <a:ea typeface="안동엄마까투리" panose="020B0600000101010101" pitchFamily="50" charset="-127"/>
            </a:endParaRPr>
          </a:p>
          <a:p>
            <a:pPr marL="0" indent="0" fontAlgn="base">
              <a:lnSpc>
                <a:spcPct val="120000"/>
              </a:lnSpc>
              <a:buNone/>
            </a:pPr>
            <a:r>
              <a:rPr lang="en-US" altLang="ko-KR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※ </a:t>
            </a:r>
            <a:r>
              <a:rPr lang="ko-KR" altLang="en-US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서로 다른 관점으로 바라보기 </a:t>
            </a:r>
            <a:r>
              <a:rPr lang="en-US" altLang="ko-KR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(</a:t>
            </a:r>
            <a:r>
              <a:rPr lang="ko-KR" altLang="en-US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참고</a:t>
            </a:r>
            <a:r>
              <a:rPr lang="en-US" altLang="ko-KR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. </a:t>
            </a:r>
            <a:r>
              <a:rPr lang="ko-KR" altLang="en-US" sz="2600" dirty="0" err="1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언어와매체</a:t>
            </a:r>
            <a:r>
              <a:rPr lang="ko-KR" altLang="en-US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 교과서 </a:t>
            </a:r>
            <a:r>
              <a:rPr lang="en-US" altLang="ko-KR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p.164~171 )</a:t>
            </a:r>
          </a:p>
          <a:p>
            <a:pPr marL="0" indent="0" fontAlgn="base">
              <a:lnSpc>
                <a:spcPct val="120000"/>
              </a:lnSpc>
              <a:buNone/>
            </a:pPr>
            <a:r>
              <a:rPr lang="en-US" altLang="ko-KR" sz="2600" dirty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※ </a:t>
            </a:r>
            <a:r>
              <a:rPr lang="ko-KR" altLang="en-US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세</a:t>
            </a:r>
            <a:r>
              <a:rPr lang="en-US" altLang="ko-KR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 </a:t>
            </a:r>
            <a:r>
              <a:rPr lang="ko-KR" altLang="en-US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번째 시간 보고서는 </a:t>
            </a:r>
            <a:r>
              <a:rPr lang="ko-KR" altLang="en-US" sz="2600" dirty="0">
                <a:solidFill>
                  <a:srgbClr val="00B050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① </a:t>
            </a:r>
            <a:r>
              <a:rPr lang="en-US" altLang="ko-KR" sz="2600" dirty="0" smtClean="0">
                <a:solidFill>
                  <a:srgbClr val="00B050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-</a:t>
            </a:r>
            <a:r>
              <a:rPr lang="ko-KR" altLang="en-US" sz="2600" dirty="0" smtClean="0">
                <a:solidFill>
                  <a:srgbClr val="00B050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사</a:t>
            </a:r>
            <a:r>
              <a:rPr lang="en-US" altLang="ko-KR" sz="2600" dirty="0" smtClean="0">
                <a:solidFill>
                  <a:srgbClr val="00B050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. </a:t>
            </a:r>
            <a:r>
              <a:rPr lang="ko-KR" altLang="en-US" sz="2600" dirty="0" smtClean="0">
                <a:solidFill>
                  <a:srgbClr val="00B050"/>
                </a:solidFill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자료만 가지고 </a:t>
            </a:r>
            <a:r>
              <a:rPr lang="ko-KR" altLang="en-US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작성합니다</a:t>
            </a:r>
            <a:r>
              <a:rPr lang="en-US" altLang="ko-KR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. (</a:t>
            </a:r>
            <a:r>
              <a:rPr lang="ko-KR" altLang="en-US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보고서 작성 시간에는 그 </a:t>
            </a:r>
            <a:r>
              <a:rPr lang="ko-KR" altLang="en-US" sz="260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외의 물건 </a:t>
            </a:r>
            <a:r>
              <a:rPr lang="ko-KR" altLang="en-US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모두 서랍에 넣기</a:t>
            </a:r>
            <a:r>
              <a:rPr lang="en-US" altLang="ko-KR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, </a:t>
            </a:r>
            <a:r>
              <a:rPr lang="ko-KR" altLang="en-US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메모 불가</a:t>
            </a:r>
            <a:r>
              <a:rPr lang="en-US" altLang="ko-KR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)</a:t>
            </a:r>
          </a:p>
          <a:p>
            <a:pPr marL="0" indent="0" fontAlgn="base">
              <a:lnSpc>
                <a:spcPct val="120000"/>
              </a:lnSpc>
              <a:buNone/>
            </a:pPr>
            <a:endParaRPr lang="en-US" altLang="ko-KR" sz="2600" dirty="0" smtClean="0">
              <a:latin typeface="안동엄마까투리" panose="020B0600000101010101" pitchFamily="50" charset="-127"/>
              <a:ea typeface="안동엄마까투리" panose="020B0600000101010101" pitchFamily="50" charset="-127"/>
            </a:endParaRPr>
          </a:p>
          <a:p>
            <a:pPr marL="0" indent="0" fontAlgn="base">
              <a:lnSpc>
                <a:spcPct val="120000"/>
              </a:lnSpc>
              <a:buNone/>
            </a:pPr>
            <a:r>
              <a:rPr lang="en-US" altLang="ko-KR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&lt;</a:t>
            </a:r>
            <a:r>
              <a:rPr lang="ko-KR" altLang="en-US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질문은 </a:t>
            </a:r>
            <a:r>
              <a:rPr lang="en-US" altLang="ko-KR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2</a:t>
            </a:r>
            <a:r>
              <a:rPr lang="ko-KR" altLang="en-US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층 </a:t>
            </a:r>
            <a:r>
              <a:rPr lang="ko-KR" altLang="en-US" sz="2600" dirty="0" err="1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본교무실</a:t>
            </a:r>
            <a:r>
              <a:rPr lang="ko-KR" altLang="en-US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 황영화선생님께로</a:t>
            </a:r>
            <a:r>
              <a:rPr lang="en-US" altLang="ko-KR" sz="2600" dirty="0" smtClean="0">
                <a:latin typeface="안동엄마까투리" panose="020B0600000101010101" pitchFamily="50" charset="-127"/>
                <a:ea typeface="안동엄마까투리" panose="020B0600000101010101" pitchFamily="50" charset="-127"/>
              </a:rPr>
              <a:t>~~&gt;</a:t>
            </a:r>
            <a:endParaRPr lang="ko-KR" altLang="en-US" sz="2600" dirty="0" smtClean="0">
              <a:latin typeface="안동엄마까투리" panose="020B0600000101010101" pitchFamily="50" charset="-127"/>
              <a:ea typeface="안동엄마까투리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3913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오렌지">
  <a:themeElements>
    <a:clrScheme name="오렌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오렌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오렌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220</TotalTime>
  <Words>292</Words>
  <Application>Microsoft Office PowerPoint</Application>
  <PresentationFormat>화면 슬라이드 쇼(4:3)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HY궁서</vt:lpstr>
      <vt:lpstr>안동엄마까투리</vt:lpstr>
      <vt:lpstr>휴먼매직체</vt:lpstr>
      <vt:lpstr>Century Schoolbook</vt:lpstr>
      <vt:lpstr>Wingdings</vt:lpstr>
      <vt:lpstr>Wingdings 2</vt:lpstr>
      <vt:lpstr>오렌지</vt:lpstr>
      <vt:lpstr>언어와 매체 수행평가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10</cp:revision>
  <cp:lastPrinted>2020-07-14T09:08:23Z</cp:lastPrinted>
  <dcterms:created xsi:type="dcterms:W3CDTF">2020-07-03T01:51:39Z</dcterms:created>
  <dcterms:modified xsi:type="dcterms:W3CDTF">2021-05-31T02:29:30Z</dcterms:modified>
</cp:coreProperties>
</file>