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51"/>
  </p:notesMasterIdLst>
  <p:sldIdLst>
    <p:sldId id="361" r:id="rId3"/>
    <p:sldId id="388" r:id="rId4"/>
    <p:sldId id="386" r:id="rId5"/>
    <p:sldId id="382" r:id="rId6"/>
    <p:sldId id="387" r:id="rId7"/>
    <p:sldId id="375" r:id="rId8"/>
    <p:sldId id="381" r:id="rId9"/>
    <p:sldId id="391" r:id="rId10"/>
    <p:sldId id="418" r:id="rId11"/>
    <p:sldId id="392" r:id="rId12"/>
    <p:sldId id="397" r:id="rId13"/>
    <p:sldId id="419" r:id="rId14"/>
    <p:sldId id="398" r:id="rId15"/>
    <p:sldId id="383" r:id="rId16"/>
    <p:sldId id="394" r:id="rId17"/>
    <p:sldId id="420" r:id="rId18"/>
    <p:sldId id="421" r:id="rId19"/>
    <p:sldId id="422" r:id="rId20"/>
    <p:sldId id="399" r:id="rId21"/>
    <p:sldId id="393" r:id="rId22"/>
    <p:sldId id="400" r:id="rId23"/>
    <p:sldId id="423" r:id="rId24"/>
    <p:sldId id="424" r:id="rId25"/>
    <p:sldId id="425" r:id="rId26"/>
    <p:sldId id="384" r:id="rId27"/>
    <p:sldId id="401" r:id="rId28"/>
    <p:sldId id="426" r:id="rId29"/>
    <p:sldId id="427" r:id="rId30"/>
    <p:sldId id="428" r:id="rId31"/>
    <p:sldId id="404" r:id="rId32"/>
    <p:sldId id="406" r:id="rId33"/>
    <p:sldId id="429" r:id="rId34"/>
    <p:sldId id="430" r:id="rId35"/>
    <p:sldId id="405" r:id="rId36"/>
    <p:sldId id="431" r:id="rId37"/>
    <p:sldId id="409" r:id="rId38"/>
    <p:sldId id="414" r:id="rId39"/>
    <p:sldId id="434" r:id="rId40"/>
    <p:sldId id="416" r:id="rId41"/>
    <p:sldId id="410" r:id="rId42"/>
    <p:sldId id="411" r:id="rId43"/>
    <p:sldId id="412" r:id="rId44"/>
    <p:sldId id="432" r:id="rId45"/>
    <p:sldId id="433" r:id="rId46"/>
    <p:sldId id="417" r:id="rId47"/>
    <p:sldId id="413" r:id="rId48"/>
    <p:sldId id="407" r:id="rId49"/>
    <p:sldId id="408" r:id="rId5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8">
          <p15:clr>
            <a:srgbClr val="A4A3A4"/>
          </p15:clr>
        </p15:guide>
        <p15:guide id="2" orient="horz" pos="984">
          <p15:clr>
            <a:srgbClr val="A4A3A4"/>
          </p15:clr>
        </p15:guide>
        <p15:guide id="3" orient="horz" pos="1344">
          <p15:clr>
            <a:srgbClr val="A4A3A4"/>
          </p15:clr>
        </p15:guide>
        <p15:guide id="4" orient="horz" pos="4014">
          <p15:clr>
            <a:srgbClr val="A4A3A4"/>
          </p15:clr>
        </p15:guide>
        <p15:guide id="5" pos="2880">
          <p15:clr>
            <a:srgbClr val="A4A3A4"/>
          </p15:clr>
        </p15:guide>
        <p15:guide id="6" pos="294">
          <p15:clr>
            <a:srgbClr val="A4A3A4"/>
          </p15:clr>
        </p15:guide>
        <p15:guide id="7" pos="480">
          <p15:clr>
            <a:srgbClr val="A4A3A4"/>
          </p15:clr>
        </p15:guide>
        <p15:guide id="8" pos="5304">
          <p15:clr>
            <a:srgbClr val="A4A3A4"/>
          </p15:clr>
        </p15:guide>
        <p15:guide id="9" pos="90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E1"/>
    <a:srgbClr val="FFFFD5"/>
    <a:srgbClr val="FFFF97"/>
    <a:srgbClr val="FFFF69"/>
    <a:srgbClr val="FFFFB7"/>
    <a:srgbClr val="DCC4EE"/>
    <a:srgbClr val="D3B4EA"/>
    <a:srgbClr val="7532A8"/>
    <a:srgbClr val="FF66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113A9D2-9D6B-4929-AA2D-F23B5EE8CBE7}" styleName="테마 스타일 2 - 강조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38B1855-1B75-4FBE-930C-398BA8C253C6}" styleName="테마 스타일 2 - 강조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보통 스타일 1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53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53" y="77"/>
      </p:cViewPr>
      <p:guideLst>
        <p:guide orient="horz" pos="2148"/>
        <p:guide orient="horz" pos="984"/>
        <p:guide orient="horz" pos="1344"/>
        <p:guide orient="horz" pos="4014"/>
        <p:guide pos="2880"/>
        <p:guide pos="294"/>
        <p:guide pos="480"/>
        <p:guide pos="5304"/>
        <p:guide pos="90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382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EAFA7-C06F-49A9-8D35-DD6DA3D8147D}" type="datetimeFigureOut">
              <a:rPr lang="ko-KR" altLang="en-US" smtClean="0"/>
              <a:pPr/>
              <a:t>2019-09-23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9F440-5FFB-4A24-B0EB-134539A2BE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" name="텍스트 개체 틀 21"/>
          <p:cNvSpPr>
            <a:spLocks noGrp="1"/>
          </p:cNvSpPr>
          <p:nvPr>
            <p:ph type="body" sz="quarter" idx="10" hasCustomPrompt="1"/>
          </p:nvPr>
        </p:nvSpPr>
        <p:spPr>
          <a:xfrm>
            <a:off x="254510" y="337104"/>
            <a:ext cx="127236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과목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저자</a:t>
            </a:r>
          </a:p>
        </p:txBody>
      </p:sp>
      <p:sp>
        <p:nvSpPr>
          <p:cNvPr id="30" name="텍스트 개체 틀 29"/>
          <p:cNvSpPr>
            <a:spLocks noGrp="1"/>
          </p:cNvSpPr>
          <p:nvPr>
            <p:ph type="body" sz="quarter" idx="11" hasCustomPrompt="1"/>
          </p:nvPr>
        </p:nvSpPr>
        <p:spPr>
          <a:xfrm>
            <a:off x="6012160" y="332656"/>
            <a:ext cx="2699739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r" defTabSz="914400" rtl="0" eaLnBrk="1" latinLnBrk="1" hangingPunct="1">
              <a:buNone/>
              <a:defRPr lang="ko-KR" altLang="en-US" sz="15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돋움체" pitchFamily="49" charset="-127"/>
                <a:ea typeface="돋움체" pitchFamily="49" charset="-127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단원별</a:t>
            </a:r>
            <a:r>
              <a:rPr lang="ko-KR" altLang="en-US" dirty="0" smtClean="0"/>
              <a:t> 내용 정리 판서 자료</a:t>
            </a:r>
          </a:p>
        </p:txBody>
      </p:sp>
      <p:sp>
        <p:nvSpPr>
          <p:cNvPr id="38" name="텍스트 개체 틀 37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2411413" y="1916832"/>
            <a:ext cx="532893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87313" indent="-87313" algn="l" defTabSz="914400" rtl="0" eaLnBrk="1" latinLnBrk="1" hangingPunct="1">
              <a:buFont typeface="+mj-lt"/>
              <a:buAutoNum type="arabicPeriod"/>
              <a:tabLst/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5pPr>
          </a:lstStyle>
          <a:p>
            <a:pPr lvl="0"/>
            <a:r>
              <a:rPr lang="ko-KR" altLang="en-US" dirty="0" err="1" smtClean="0"/>
              <a:t>단원명</a:t>
            </a:r>
            <a:endParaRPr lang="ko-KR" altLang="en-US" dirty="0" smtClean="0"/>
          </a:p>
        </p:txBody>
      </p:sp>
      <p:sp>
        <p:nvSpPr>
          <p:cNvPr id="40" name="텍스트 개체 틀 3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2309971"/>
            <a:ext cx="91440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0" algn="ctr" defTabSz="914400" rtl="0" eaLnBrk="1" latinLnBrk="1" hangingPunct="1">
              <a:buNone/>
              <a:defRPr lang="ko-KR" altLang="en-US" sz="5400" kern="1200" spc="-30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제목을 입력해주세요</a:t>
            </a:r>
          </a:p>
        </p:txBody>
      </p:sp>
      <p:sp>
        <p:nvSpPr>
          <p:cNvPr id="42" name="텍스트 개체 틀 41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3213100"/>
            <a:ext cx="91440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14338" indent="-414338" algn="ctr" defTabSz="914400" rtl="0" eaLnBrk="1" latinLnBrk="1" hangingPunct="1">
              <a:buNone/>
              <a:defRPr lang="ko-KR" altLang="en-US" sz="360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소제목을 입력해주세요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+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8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3996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26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smtClean="0"/>
              <a:t>내용을 입력해주세요</a:t>
            </a:r>
            <a:endParaRPr lang="ko-KR" altLang="en-US" dirty="0"/>
          </a:p>
        </p:txBody>
      </p:sp>
      <p:sp>
        <p:nvSpPr>
          <p:cNvPr id="30" name="TextBox 29"/>
          <p:cNvSpPr txBox="1"/>
          <p:nvPr userDrawn="1"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31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4770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3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3" name="텍스트 개체 틀 8"/>
          <p:cNvSpPr>
            <a:spLocks noGrp="1"/>
          </p:cNvSpPr>
          <p:nvPr>
            <p:ph type="body" sz="quarter" idx="17" hasCustomPrompt="1"/>
          </p:nvPr>
        </p:nvSpPr>
        <p:spPr>
          <a:xfrm>
            <a:off x="1104901" y="2568576"/>
            <a:ext cx="7315200" cy="43179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300" b="0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5" name="표 개체 틀 34"/>
          <p:cNvSpPr>
            <a:spLocks noGrp="1"/>
          </p:cNvSpPr>
          <p:nvPr>
            <p:ph type="tbl" sz="quarter" idx="18"/>
          </p:nvPr>
        </p:nvSpPr>
        <p:spPr>
          <a:xfrm>
            <a:off x="1104900" y="3124199"/>
            <a:ext cx="7315200" cy="1085851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endParaRPr lang="ko-KR" altLang="en-US" dirty="0"/>
          </a:p>
        </p:txBody>
      </p:sp>
      <p:sp>
        <p:nvSpPr>
          <p:cNvPr id="11" name="텍스트 개체 틀 8"/>
          <p:cNvSpPr>
            <a:spLocks noGrp="1"/>
          </p:cNvSpPr>
          <p:nvPr>
            <p:ph type="body" sz="quarter" idx="19" hasCustomPrompt="1"/>
          </p:nvPr>
        </p:nvSpPr>
        <p:spPr>
          <a:xfrm>
            <a:off x="755649" y="4321176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3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표 개체 틀 34"/>
          <p:cNvSpPr>
            <a:spLocks noGrp="1"/>
          </p:cNvSpPr>
          <p:nvPr>
            <p:ph type="tbl" sz="quarter" idx="20"/>
          </p:nvPr>
        </p:nvSpPr>
        <p:spPr>
          <a:xfrm>
            <a:off x="1104900" y="4838699"/>
            <a:ext cx="7315200" cy="1533526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endParaRPr lang="ko-KR" alt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0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28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587500"/>
            <a:ext cx="7943850" cy="4633913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핵심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53" name="텍스트 개체 틀 52"/>
          <p:cNvSpPr>
            <a:spLocks noGrp="1"/>
          </p:cNvSpPr>
          <p:nvPr>
            <p:ph type="body" sz="quarter" idx="13" hasCustomPrompt="1"/>
          </p:nvPr>
        </p:nvSpPr>
        <p:spPr>
          <a:xfrm>
            <a:off x="627154" y="121920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3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갈  </a:t>
            </a:r>
            <a:r>
              <a:rPr lang="ko-KR" altLang="en-US" dirty="0" err="1" smtClean="0"/>
              <a:t>래</a:t>
            </a:r>
            <a:endParaRPr lang="ko-KR" altLang="en-US" dirty="0"/>
          </a:p>
        </p:txBody>
      </p:sp>
      <p:sp>
        <p:nvSpPr>
          <p:cNvPr id="81" name="텍스트 개체 틀 52"/>
          <p:cNvSpPr>
            <a:spLocks noGrp="1"/>
          </p:cNvSpPr>
          <p:nvPr>
            <p:ph type="body" sz="quarter" idx="15" hasCustomPrompt="1"/>
          </p:nvPr>
        </p:nvSpPr>
        <p:spPr>
          <a:xfrm>
            <a:off x="627154" y="193458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3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성  격</a:t>
            </a:r>
            <a:endParaRPr lang="ko-KR" altLang="en-US" dirty="0"/>
          </a:p>
        </p:txBody>
      </p:sp>
      <p:sp>
        <p:nvSpPr>
          <p:cNvPr id="93" name="텍스트 개체 틀 52"/>
          <p:cNvSpPr>
            <a:spLocks noGrp="1"/>
          </p:cNvSpPr>
          <p:nvPr>
            <p:ph type="body" sz="quarter" idx="17" hasCustomPrompt="1"/>
          </p:nvPr>
        </p:nvSpPr>
        <p:spPr>
          <a:xfrm>
            <a:off x="627154" y="336534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3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제  재</a:t>
            </a:r>
            <a:endParaRPr lang="ko-KR" altLang="en-US" dirty="0"/>
          </a:p>
        </p:txBody>
      </p:sp>
      <p:sp>
        <p:nvSpPr>
          <p:cNvPr id="99" name="텍스트 개체 틀 52"/>
          <p:cNvSpPr>
            <a:spLocks noGrp="1"/>
          </p:cNvSpPr>
          <p:nvPr>
            <p:ph type="body" sz="quarter" idx="18" hasCustomPrompt="1"/>
          </p:nvPr>
        </p:nvSpPr>
        <p:spPr>
          <a:xfrm>
            <a:off x="627154" y="408072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3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주  제</a:t>
            </a:r>
            <a:endParaRPr lang="ko-KR" altLang="en-US" dirty="0"/>
          </a:p>
        </p:txBody>
      </p:sp>
      <p:sp>
        <p:nvSpPr>
          <p:cNvPr id="105" name="텍스트 개체 틀 52"/>
          <p:cNvSpPr>
            <a:spLocks noGrp="1"/>
          </p:cNvSpPr>
          <p:nvPr>
            <p:ph type="body" sz="quarter" idx="19" hasCustomPrompt="1"/>
          </p:nvPr>
        </p:nvSpPr>
        <p:spPr>
          <a:xfrm>
            <a:off x="627154" y="4796101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3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특</a:t>
            </a:r>
            <a:r>
              <a:rPr lang="ko-KR" altLang="en-US" dirty="0" smtClean="0"/>
              <a:t>  징</a:t>
            </a:r>
            <a:endParaRPr lang="ko-KR" altLang="en-US" dirty="0"/>
          </a:p>
        </p:txBody>
      </p:sp>
      <p:sp>
        <p:nvSpPr>
          <p:cNvPr id="60" name="텍스트 개체 틀 52"/>
          <p:cNvSpPr>
            <a:spLocks noGrp="1"/>
          </p:cNvSpPr>
          <p:nvPr>
            <p:ph type="body" sz="quarter" idx="14" hasCustomPrompt="1"/>
          </p:nvPr>
        </p:nvSpPr>
        <p:spPr>
          <a:xfrm>
            <a:off x="627154" y="264996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3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어  조</a:t>
            </a:r>
            <a:endParaRPr lang="ko-KR" altLang="en-US" dirty="0"/>
          </a:p>
        </p:txBody>
      </p:sp>
      <p:sp>
        <p:nvSpPr>
          <p:cNvPr id="107" name="텍스트 개체 틀 106"/>
          <p:cNvSpPr>
            <a:spLocks noGrp="1"/>
          </p:cNvSpPr>
          <p:nvPr>
            <p:ph type="body" sz="quarter" idx="20" hasCustomPrompt="1"/>
          </p:nvPr>
        </p:nvSpPr>
        <p:spPr>
          <a:xfrm>
            <a:off x="2357437" y="127387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3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8" name="텍스트 개체 틀 106"/>
          <p:cNvSpPr>
            <a:spLocks noGrp="1"/>
          </p:cNvSpPr>
          <p:nvPr>
            <p:ph type="body" sz="quarter" idx="21" hasCustomPrompt="1"/>
          </p:nvPr>
        </p:nvSpPr>
        <p:spPr>
          <a:xfrm>
            <a:off x="2357437" y="198925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3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9" name="텍스트 개체 틀 106"/>
          <p:cNvSpPr>
            <a:spLocks noGrp="1"/>
          </p:cNvSpPr>
          <p:nvPr>
            <p:ph type="body" sz="quarter" idx="22" hasCustomPrompt="1"/>
          </p:nvPr>
        </p:nvSpPr>
        <p:spPr>
          <a:xfrm>
            <a:off x="2357437" y="270463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3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0" name="텍스트 개체 틀 106"/>
          <p:cNvSpPr>
            <a:spLocks noGrp="1"/>
          </p:cNvSpPr>
          <p:nvPr>
            <p:ph type="body" sz="quarter" idx="23" hasCustomPrompt="1"/>
          </p:nvPr>
        </p:nvSpPr>
        <p:spPr>
          <a:xfrm>
            <a:off x="2357437" y="342001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3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1" name="텍스트 개체 틀 106"/>
          <p:cNvSpPr>
            <a:spLocks noGrp="1"/>
          </p:cNvSpPr>
          <p:nvPr>
            <p:ph type="body" sz="quarter" idx="24" hasCustomPrompt="1"/>
          </p:nvPr>
        </p:nvSpPr>
        <p:spPr>
          <a:xfrm>
            <a:off x="2357437" y="413539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3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2" name="텍스트 개체 틀 106"/>
          <p:cNvSpPr>
            <a:spLocks noGrp="1"/>
          </p:cNvSpPr>
          <p:nvPr>
            <p:ph type="body" sz="quarter" idx="25" hasCustomPrompt="1"/>
          </p:nvPr>
        </p:nvSpPr>
        <p:spPr>
          <a:xfrm>
            <a:off x="2357437" y="4850774"/>
            <a:ext cx="6033527" cy="1603813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179388">
              <a:buSzPct val="50000"/>
              <a:buFontTx/>
              <a:buBlip>
                <a:blip r:embed="rId2"/>
              </a:buBlip>
              <a:defRPr lang="ko-KR" altLang="en-US" sz="23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단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8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28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0" name="텍스트 개체 틀 14"/>
          <p:cNvSpPr>
            <a:spLocks noGrp="1"/>
          </p:cNvSpPr>
          <p:nvPr>
            <p:ph type="body" sz="quarter" idx="14" hasCustomPrompt="1"/>
          </p:nvPr>
        </p:nvSpPr>
        <p:spPr>
          <a:xfrm>
            <a:off x="851646" y="1831671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5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1" name="텍스트 개체 틀 21"/>
          <p:cNvSpPr>
            <a:spLocks noGrp="1"/>
          </p:cNvSpPr>
          <p:nvPr>
            <p:ph type="body" sz="quarter" idx="15" hasCustomPrompt="1"/>
          </p:nvPr>
        </p:nvSpPr>
        <p:spPr>
          <a:xfrm>
            <a:off x="2294965" y="1656803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텍스트 개체 틀 14"/>
          <p:cNvSpPr>
            <a:spLocks noGrp="1"/>
          </p:cNvSpPr>
          <p:nvPr>
            <p:ph type="body" sz="quarter" idx="16" hasCustomPrompt="1"/>
          </p:nvPr>
        </p:nvSpPr>
        <p:spPr>
          <a:xfrm>
            <a:off x="851646" y="3512554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5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3" name="텍스트 개체 틀 21"/>
          <p:cNvSpPr>
            <a:spLocks noGrp="1"/>
          </p:cNvSpPr>
          <p:nvPr>
            <p:ph type="body" sz="quarter" idx="17" hasCustomPrompt="1"/>
          </p:nvPr>
        </p:nvSpPr>
        <p:spPr>
          <a:xfrm>
            <a:off x="2294965" y="3337686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14"/>
          <p:cNvSpPr>
            <a:spLocks noGrp="1"/>
          </p:cNvSpPr>
          <p:nvPr>
            <p:ph type="body" sz="quarter" idx="18" hasCustomPrompt="1"/>
          </p:nvPr>
        </p:nvSpPr>
        <p:spPr>
          <a:xfrm>
            <a:off x="851646" y="5193436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5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5" name="텍스트 개체 틀 21"/>
          <p:cNvSpPr>
            <a:spLocks noGrp="1"/>
          </p:cNvSpPr>
          <p:nvPr>
            <p:ph type="body" sz="quarter" idx="19" hasCustomPrompt="1"/>
          </p:nvPr>
        </p:nvSpPr>
        <p:spPr>
          <a:xfrm>
            <a:off x="2294965" y="5018568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단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7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3" hasCustomPrompt="1"/>
          </p:nvPr>
        </p:nvSpPr>
        <p:spPr>
          <a:xfrm>
            <a:off x="887506" y="1396642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5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4" hasCustomPrompt="1"/>
          </p:nvPr>
        </p:nvSpPr>
        <p:spPr>
          <a:xfrm>
            <a:off x="2294965" y="1199604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0" name="텍스트 개체 틀 14"/>
          <p:cNvSpPr>
            <a:spLocks noGrp="1"/>
          </p:cNvSpPr>
          <p:nvPr>
            <p:ph type="body" sz="quarter" idx="15" hasCustomPrompt="1"/>
          </p:nvPr>
        </p:nvSpPr>
        <p:spPr>
          <a:xfrm>
            <a:off x="887506" y="3198548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5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1" name="텍스트 개체 틀 21"/>
          <p:cNvSpPr>
            <a:spLocks noGrp="1"/>
          </p:cNvSpPr>
          <p:nvPr>
            <p:ph type="body" sz="quarter" idx="16" hasCustomPrompt="1"/>
          </p:nvPr>
        </p:nvSpPr>
        <p:spPr>
          <a:xfrm>
            <a:off x="2294965" y="3001510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2" name="텍스트 개체 틀 14"/>
          <p:cNvSpPr>
            <a:spLocks noGrp="1"/>
          </p:cNvSpPr>
          <p:nvPr>
            <p:ph type="body" sz="quarter" idx="17" hasCustomPrompt="1"/>
          </p:nvPr>
        </p:nvSpPr>
        <p:spPr>
          <a:xfrm>
            <a:off x="887506" y="5009419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5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3" name="텍스트 개체 틀 21"/>
          <p:cNvSpPr>
            <a:spLocks noGrp="1"/>
          </p:cNvSpPr>
          <p:nvPr>
            <p:ph type="body" sz="quarter" idx="18" hasCustomPrompt="1"/>
          </p:nvPr>
        </p:nvSpPr>
        <p:spPr>
          <a:xfrm>
            <a:off x="2294965" y="4812381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단계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28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500" b="1" kern="1200" spc="-100" baseline="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476250" y="2602706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500" b="1" kern="1200" spc="-100" baseline="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1" name="텍스트 개체 틀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00300" y="2602706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3662362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500" b="1" kern="1200" spc="-100" baseline="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3662362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17"/>
          <p:cNvSpPr>
            <a:spLocks noGrp="1"/>
          </p:cNvSpPr>
          <p:nvPr>
            <p:ph type="body" sz="quarter" idx="20" hasCustomPrompt="1"/>
          </p:nvPr>
        </p:nvSpPr>
        <p:spPr>
          <a:xfrm>
            <a:off x="476250" y="4722018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500" b="1" kern="1200" spc="-100" baseline="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5" name="텍스트 개체 틀 17"/>
          <p:cNvSpPr>
            <a:spLocks noGrp="1"/>
          </p:cNvSpPr>
          <p:nvPr>
            <p:ph type="body" sz="quarter" idx="21" hasCustomPrompt="1"/>
          </p:nvPr>
        </p:nvSpPr>
        <p:spPr>
          <a:xfrm>
            <a:off x="2400300" y="4722018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5781675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500" b="1" kern="1200" spc="-100" baseline="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5781675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단계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28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500" b="1" kern="1200" spc="-100" baseline="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10953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2843212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500" b="1" kern="1200" spc="-100" baseline="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2843211"/>
            <a:ext cx="6019800" cy="156686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461010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500" b="1" kern="1200" spc="-100" baseline="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4610099"/>
            <a:ext cx="6019800" cy="18764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+그림+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14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28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79" name="텍스트 개체 틀 78"/>
          <p:cNvSpPr>
            <a:spLocks noGrp="1"/>
          </p:cNvSpPr>
          <p:nvPr>
            <p:ph type="body" sz="quarter" idx="14" hasCustomPrompt="1"/>
          </p:nvPr>
        </p:nvSpPr>
        <p:spPr>
          <a:xfrm>
            <a:off x="585173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300" b="1" kern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4" name="텍스트 개체 틀 78"/>
          <p:cNvSpPr>
            <a:spLocks noGrp="1"/>
          </p:cNvSpPr>
          <p:nvPr>
            <p:ph type="body" sz="quarter" idx="15" hasCustomPrompt="1"/>
          </p:nvPr>
        </p:nvSpPr>
        <p:spPr>
          <a:xfrm>
            <a:off x="6034702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3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8" name="텍스트 개체 틀 78"/>
          <p:cNvSpPr>
            <a:spLocks noGrp="1"/>
          </p:cNvSpPr>
          <p:nvPr>
            <p:ph type="body" sz="quarter" idx="16" hasCustomPrompt="1"/>
          </p:nvPr>
        </p:nvSpPr>
        <p:spPr>
          <a:xfrm>
            <a:off x="3309938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3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9" name="텍스트 개체 틀 51"/>
          <p:cNvSpPr>
            <a:spLocks noGrp="1"/>
          </p:cNvSpPr>
          <p:nvPr>
            <p:ph type="body" sz="quarter" idx="17" hasCustomPrompt="1"/>
          </p:nvPr>
        </p:nvSpPr>
        <p:spPr>
          <a:xfrm>
            <a:off x="521004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400" kern="1200" spc="-7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  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4" name="텍스트 개체 틀 51"/>
          <p:cNvSpPr>
            <a:spLocks noGrp="1"/>
          </p:cNvSpPr>
          <p:nvPr>
            <p:ph type="body" sz="quarter" idx="18" hasCustomPrompt="1"/>
          </p:nvPr>
        </p:nvSpPr>
        <p:spPr>
          <a:xfrm>
            <a:off x="3216579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4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 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5" name="텍스트 개체 틀 51"/>
          <p:cNvSpPr>
            <a:spLocks noGrp="1"/>
          </p:cNvSpPr>
          <p:nvPr>
            <p:ph type="body" sz="quarter" idx="19" hasCustomPrompt="1"/>
          </p:nvPr>
        </p:nvSpPr>
        <p:spPr>
          <a:xfrm>
            <a:off x="5919788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4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 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0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9" name="직선 연결선 8"/>
          <p:cNvCxnSpPr/>
          <p:nvPr userDrawn="1"/>
        </p:nvCxnSpPr>
        <p:spPr>
          <a:xfrm>
            <a:off x="833438" y="3743325"/>
            <a:ext cx="7477125" cy="0"/>
          </a:xfrm>
          <a:prstGeom prst="line">
            <a:avLst/>
          </a:prstGeom>
          <a:ln w="12700">
            <a:solidFill>
              <a:srgbClr val="F0485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텍스트 개체 틀 14"/>
          <p:cNvSpPr>
            <a:spLocks noGrp="1"/>
          </p:cNvSpPr>
          <p:nvPr>
            <p:ph type="body" sz="quarter" idx="11" hasCustomPrompt="1"/>
          </p:nvPr>
        </p:nvSpPr>
        <p:spPr>
          <a:xfrm>
            <a:off x="976544" y="1598188"/>
            <a:ext cx="7599285" cy="21215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l" defTabSz="914400" rtl="0" eaLnBrk="1" latinLnBrk="1" hangingPunct="1">
              <a:buNone/>
              <a:defRPr lang="ko-KR" altLang="en-US" sz="2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2" hasCustomPrompt="1"/>
          </p:nvPr>
        </p:nvSpPr>
        <p:spPr>
          <a:xfrm>
            <a:off x="976544" y="3773488"/>
            <a:ext cx="7581900" cy="22542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marR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답을 입력해주세요</a:t>
            </a:r>
            <a:endParaRPr lang="ko-KR" altLang="en-US" dirty="0"/>
          </a:p>
        </p:txBody>
      </p:sp>
      <p:sp>
        <p:nvSpPr>
          <p:cNvPr id="11" name="텍스트 개체 틀 12"/>
          <p:cNvSpPr>
            <a:spLocks noGrp="1"/>
          </p:cNvSpPr>
          <p:nvPr>
            <p:ph type="body" sz="quarter" idx="13" hasCustomPrompt="1"/>
          </p:nvPr>
        </p:nvSpPr>
        <p:spPr>
          <a:xfrm>
            <a:off x="548629" y="1358483"/>
            <a:ext cx="42914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>
              <a:buNone/>
              <a:defRPr lang="ko-KR" altLang="en-US" sz="4000" b="1" kern="1200" spc="-150" noProof="0" dirty="0">
                <a:solidFill>
                  <a:srgbClr val="F04858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dirty="0" smtClean="0"/>
              <a:t>1.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O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1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551090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AutoNum type="romanUcPeriod"/>
              <a:defRPr lang="ko-KR" altLang="en-US" sz="24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458757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AutoNum type="arabicPeriod"/>
              <a:defRPr lang="ko-KR" altLang="en-US" sz="1800" b="1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중단원명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pic>
        <p:nvPicPr>
          <p:cNvPr id="17" name="그림 16" descr="013.png"/>
          <p:cNvPicPr>
            <a:picLocks noChangeAspect="1"/>
          </p:cNvPicPr>
          <p:nvPr userDrawn="1"/>
        </p:nvPicPr>
        <p:blipFill>
          <a:blip r:embed="rId3" cstate="print"/>
          <a:srcRect l="22292" t="57778" r="58333" b="11528"/>
          <a:stretch>
            <a:fillRect/>
          </a:stretch>
        </p:blipFill>
        <p:spPr>
          <a:xfrm>
            <a:off x="2038350" y="3962400"/>
            <a:ext cx="1771650" cy="2105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010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텍스트 개체 틀 16"/>
          <p:cNvSpPr>
            <a:spLocks noGrp="1"/>
          </p:cNvSpPr>
          <p:nvPr>
            <p:ph type="body" sz="quarter" idx="10" hasCustomPrompt="1"/>
          </p:nvPr>
        </p:nvSpPr>
        <p:spPr>
          <a:xfrm>
            <a:off x="216619" y="1988840"/>
            <a:ext cx="2843213" cy="7232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l" defTabSz="914400" rtl="0" eaLnBrk="1" latinLnBrk="1" hangingPunct="1">
              <a:buNone/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4700" b="1" kern="1200" spc="-150" dirty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5pPr>
          </a:lstStyle>
          <a:p>
            <a:pPr lvl="0"/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25" name="텍스트 개체 틀 24"/>
          <p:cNvSpPr>
            <a:spLocks noGrp="1"/>
          </p:cNvSpPr>
          <p:nvPr>
            <p:ph type="body" sz="quarter" idx="11" hasCustomPrompt="1"/>
          </p:nvPr>
        </p:nvSpPr>
        <p:spPr>
          <a:xfrm>
            <a:off x="4741894" y="2852738"/>
            <a:ext cx="403244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0" indent="-414338" algn="l" defTabSz="914400" rtl="0" eaLnBrk="1" latinLnBrk="1" hangingPunct="1">
              <a:buFont typeface="+mj-lt"/>
              <a:buNone/>
              <a:defRPr lang="ko-KR" altLang="en-US" sz="4000" kern="1200" spc="-100" baseline="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제목</a:t>
            </a:r>
            <a:endParaRPr lang="ko-KR" altLang="en-US" dirty="0"/>
          </a:p>
        </p:txBody>
      </p:sp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4752975" y="4338638"/>
            <a:ext cx="4002088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57200" indent="-293688">
              <a:buFont typeface="+mj-lt"/>
              <a:buAutoNum type="arabicParenR"/>
              <a:defRPr sz="2400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4752975" y="3803650"/>
            <a:ext cx="4003200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>
              <a:buFont typeface="+mj-lt"/>
              <a:buAutoNum type="arabicPeriod"/>
              <a:defRPr sz="2400" b="1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err="1" smtClean="0"/>
              <a:t>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X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1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551090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AutoNum type="romanUcPeriod"/>
              <a:defRPr lang="ko-KR" altLang="en-US" sz="24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458757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AutoNum type="arabicPeriod"/>
              <a:defRPr lang="ko-KR" altLang="en-US" sz="1800" b="1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중단원명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pic>
        <p:nvPicPr>
          <p:cNvPr id="6" name="그림 5" descr="014.png"/>
          <p:cNvPicPr>
            <a:picLocks noChangeAspect="1"/>
          </p:cNvPicPr>
          <p:nvPr userDrawn="1"/>
        </p:nvPicPr>
        <p:blipFill>
          <a:blip r:embed="rId3" cstate="print"/>
          <a:srcRect l="56042" t="58194" r="24896" b="10833"/>
          <a:stretch>
            <a:fillRect/>
          </a:stretch>
        </p:blipFill>
        <p:spPr>
          <a:xfrm>
            <a:off x="5124450" y="3990975"/>
            <a:ext cx="1743075" cy="2124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칸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1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551090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AutoNum type="romanUcPeriod"/>
              <a:defRPr lang="ko-KR" altLang="en-US" sz="24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458757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AutoNum type="arabicPeriod"/>
              <a:defRPr lang="ko-KR" altLang="en-US" sz="1800" b="1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중단원명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200977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6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단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2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marL="34290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1" spc="-150">
                <a:solidFill>
                  <a:srgbClr val="53257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8" name="그림 개체 틀 27"/>
          <p:cNvSpPr>
            <a:spLocks noGrp="1"/>
          </p:cNvSpPr>
          <p:nvPr>
            <p:ph type="pic" sz="quarter" idx="15"/>
          </p:nvPr>
        </p:nvSpPr>
        <p:spPr>
          <a:xfrm>
            <a:off x="607587" y="3083858"/>
            <a:ext cx="7558088" cy="2842279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-342900" algn="just" defTabSz="914400" rtl="0" eaLnBrk="1" latinLnBrk="1" hangingPunct="1">
              <a:spcBef>
                <a:spcPct val="20000"/>
              </a:spcBef>
              <a:buFont typeface="Arial" pitchFamily="34" charset="0"/>
              <a:buNone/>
              <a:tabLst>
                <a:tab pos="0" algn="l"/>
                <a:tab pos="542925" algn="l"/>
              </a:tabLst>
            </a:pPr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단어-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2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rgbClr val="532579"/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lang="ko-KR" altLang="en-US" sz="2300" b="1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1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38" name="텍스트 개체 틀 25"/>
          <p:cNvSpPr>
            <a:spLocks noGrp="1"/>
          </p:cNvSpPr>
          <p:nvPr>
            <p:ph type="body" sz="quarter" idx="18" hasCustomPrompt="1"/>
          </p:nvPr>
        </p:nvSpPr>
        <p:spPr>
          <a:xfrm>
            <a:off x="605675" y="3083112"/>
            <a:ext cx="7560000" cy="861359"/>
          </a:xfrm>
          <a:prstGeom prst="rect">
            <a:avLst/>
          </a:prstGeom>
        </p:spPr>
        <p:txBody>
          <a:bodyPr/>
          <a:lstStyle>
            <a:lvl1pPr algn="ctr">
              <a:buNone/>
              <a:defRPr sz="3600" b="0" spc="-15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단어-영영풀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2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rgbClr val="53257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sz="2300" b="1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387350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숙어+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762000" y="1283075"/>
            <a:ext cx="7369175" cy="762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algn="ctr">
              <a:buNone/>
              <a:defRPr lang="ko-KR" altLang="en-US" sz="4500" b="1" kern="1200" spc="-100" baseline="0" dirty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466725" y="22675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  <p:sp>
        <p:nvSpPr>
          <p:cNvPr id="28" name="텍스트 개체 틀 19"/>
          <p:cNvSpPr>
            <a:spLocks noGrp="1"/>
          </p:cNvSpPr>
          <p:nvPr>
            <p:ph type="body" sz="quarter" idx="18" hasCustomPrompt="1"/>
          </p:nvPr>
        </p:nvSpPr>
        <p:spPr>
          <a:xfrm>
            <a:off x="466725" y="286814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lang="ko-KR" altLang="en-US" sz="32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3" name="텍스트 개체 틀 19"/>
          <p:cNvSpPr>
            <a:spLocks noGrp="1"/>
          </p:cNvSpPr>
          <p:nvPr>
            <p:ph type="body" sz="quarter" idx="19" hasCustomPrompt="1"/>
          </p:nvPr>
        </p:nvSpPr>
        <p:spPr>
          <a:xfrm>
            <a:off x="466725" y="392598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8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466725" y="45266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5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238250"/>
            <a:ext cx="7972425" cy="513397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독해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738703" y="1678994"/>
            <a:ext cx="7666595" cy="2321268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20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525245" y="4420232"/>
            <a:ext cx="2588991" cy="4770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500" b="1" kern="1200" spc="-70" baseline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 입력</a:t>
            </a:r>
            <a:endParaRPr lang="ko-KR" altLang="en-US" dirty="0"/>
          </a:p>
        </p:txBody>
      </p:sp>
      <p:sp>
        <p:nvSpPr>
          <p:cNvPr id="27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8" name="텍스트 개체 틀 47"/>
          <p:cNvSpPr>
            <a:spLocks noGrp="1"/>
          </p:cNvSpPr>
          <p:nvPr>
            <p:ph type="body" sz="quarter" idx="16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2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28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  <p:sp>
        <p:nvSpPr>
          <p:cNvPr id="9" name="텍스트 개체 틀 51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5011847"/>
            <a:ext cx="7467600" cy="127321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500" b="0" kern="1200" spc="-7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361950" marR="0" lvl="0" indent="-269875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ko-KR" altLang="en-US" sz="2500" b="0" i="0" u="none" strike="noStrike" kern="1200" cap="none" spc="-7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내용 입력</a:t>
            </a:r>
            <a:endParaRPr kumimoji="0" lang="ko-KR" altLang="en-US" sz="2500" b="0" i="0" u="none" strike="noStrike" kern="1200" cap="none" spc="-7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대화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9" name="텍스트 개체 틀 47"/>
          <p:cNvSpPr>
            <a:spLocks noGrp="1"/>
          </p:cNvSpPr>
          <p:nvPr>
            <p:ph type="body" sz="quarter" idx="16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1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28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7"/>
          </p:nvPr>
        </p:nvSpPr>
        <p:spPr>
          <a:xfrm>
            <a:off x="762000" y="1828800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endParaRPr lang="ko-KR" altLang="en-US"/>
          </a:p>
        </p:txBody>
      </p:sp>
      <p:sp>
        <p:nvSpPr>
          <p:cNvPr id="27" name="텍스트 개체 틀 26"/>
          <p:cNvSpPr>
            <a:spLocks noGrp="1"/>
          </p:cNvSpPr>
          <p:nvPr>
            <p:ph type="body" sz="quarter" idx="18" hasCustomPrompt="1"/>
          </p:nvPr>
        </p:nvSpPr>
        <p:spPr>
          <a:xfrm>
            <a:off x="1766047" y="1828800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28" name="텍스트 개체 틀 26"/>
          <p:cNvSpPr>
            <a:spLocks noGrp="1"/>
          </p:cNvSpPr>
          <p:nvPr>
            <p:ph type="body" sz="quarter" idx="19" hasCustomPrompt="1"/>
          </p:nvPr>
        </p:nvSpPr>
        <p:spPr>
          <a:xfrm>
            <a:off x="1775013" y="2801073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7" name="그림 개체 틀 23"/>
          <p:cNvSpPr>
            <a:spLocks noGrp="1"/>
          </p:cNvSpPr>
          <p:nvPr>
            <p:ph type="pic" sz="quarter" idx="20"/>
          </p:nvPr>
        </p:nvSpPr>
        <p:spPr>
          <a:xfrm>
            <a:off x="762000" y="4333152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endParaRPr lang="ko-KR" altLang="en-US"/>
          </a:p>
        </p:txBody>
      </p:sp>
      <p:sp>
        <p:nvSpPr>
          <p:cNvPr id="18" name="텍스트 개체 틀 26"/>
          <p:cNvSpPr>
            <a:spLocks noGrp="1"/>
          </p:cNvSpPr>
          <p:nvPr>
            <p:ph type="body" sz="quarter" idx="21" hasCustomPrompt="1"/>
          </p:nvPr>
        </p:nvSpPr>
        <p:spPr>
          <a:xfrm>
            <a:off x="1766047" y="4333152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9" name="텍스트 개체 틀 26"/>
          <p:cNvSpPr>
            <a:spLocks noGrp="1"/>
          </p:cNvSpPr>
          <p:nvPr>
            <p:ph type="body" sz="quarter" idx="22" hasCustomPrompt="1"/>
          </p:nvPr>
        </p:nvSpPr>
        <p:spPr>
          <a:xfrm>
            <a:off x="1775013" y="5305425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단 인물 소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" name="텍스트 개체 틀 47"/>
          <p:cNvSpPr>
            <a:spLocks noGrp="1"/>
          </p:cNvSpPr>
          <p:nvPr>
            <p:ph type="body" sz="quarter" idx="16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  <p:sp>
        <p:nvSpPr>
          <p:cNvPr id="11" name="TextBox 10" hidden="1"/>
          <p:cNvSpPr txBox="1"/>
          <p:nvPr/>
        </p:nvSpPr>
        <p:spPr>
          <a:xfrm>
            <a:off x="323850" y="1647825"/>
            <a:ext cx="256222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윤용규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말 대가리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24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텍스트 개체 틀 49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0" y="943888"/>
            <a:ext cx="86756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28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0" name="텍스트 개체 틀 19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23849" y="1647825"/>
            <a:ext cx="324966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4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8"/>
          </p:nvPr>
        </p:nvSpPr>
        <p:spPr>
          <a:xfrm>
            <a:off x="2028825" y="2185988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4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ko-KR" altLang="en-US" dirty="0"/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9"/>
          </p:nvPr>
        </p:nvSpPr>
        <p:spPr>
          <a:xfrm>
            <a:off x="595966" y="2276872"/>
            <a:ext cx="1320042" cy="1479194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endParaRPr lang="ko-KR" altLang="en-US" dirty="0"/>
          </a:p>
        </p:txBody>
      </p:sp>
      <p:sp>
        <p:nvSpPr>
          <p:cNvPr id="25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323849" y="4159797"/>
            <a:ext cx="324966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4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1"/>
          <p:cNvSpPr>
            <a:spLocks noGrp="1"/>
          </p:cNvSpPr>
          <p:nvPr>
            <p:ph type="body" sz="quarter" idx="21"/>
          </p:nvPr>
        </p:nvSpPr>
        <p:spPr>
          <a:xfrm>
            <a:off x="2028825" y="4697960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4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ko-KR" altLang="en-US" dirty="0"/>
          </a:p>
        </p:txBody>
      </p:sp>
      <p:sp>
        <p:nvSpPr>
          <p:cNvPr id="27" name="그림 개체 틀 23"/>
          <p:cNvSpPr>
            <a:spLocks noGrp="1"/>
          </p:cNvSpPr>
          <p:nvPr>
            <p:ph type="pic" sz="quarter" idx="22"/>
          </p:nvPr>
        </p:nvSpPr>
        <p:spPr>
          <a:xfrm>
            <a:off x="595966" y="4797152"/>
            <a:ext cx="1321200" cy="1479600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 descr="04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685800" y="2378906"/>
            <a:ext cx="77724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-414338" algn="ctr" defTabSz="914400" rtl="0" eaLnBrk="1" latinLnBrk="1" hangingPunct="1">
              <a:buFont typeface="+mj-lt"/>
              <a:buNone/>
              <a:defRPr lang="ko-KR" altLang="en-US" sz="6000" kern="1200" spc="-450" dirty="0" smtClean="0">
                <a:solidFill>
                  <a:schemeClr val="bg1"/>
                </a:solidFill>
                <a:effectLst>
                  <a:innerShdw blurRad="50800">
                    <a:prstClr val="black"/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r>
              <a:rPr lang="ko-KR" altLang="en-US" dirty="0" smtClean="0"/>
              <a:t>제목을 입력해주세요</a:t>
            </a:r>
            <a:endParaRPr lang="ko-KR" altLang="en-US" dirty="0"/>
          </a:p>
        </p:txBody>
      </p:sp>
      <p:pic>
        <p:nvPicPr>
          <p:cNvPr id="5" name="그림 4" descr="047.png"/>
          <p:cNvPicPr>
            <a:picLocks noChangeAspect="1"/>
          </p:cNvPicPr>
          <p:nvPr userDrawn="1"/>
        </p:nvPicPr>
        <p:blipFill>
          <a:blip r:embed="rId3" cstate="print"/>
          <a:srcRect r="44577" b="32857"/>
          <a:stretch>
            <a:fillRect/>
          </a:stretch>
        </p:blipFill>
        <p:spPr>
          <a:xfrm rot="994172">
            <a:off x="6981159" y="5210224"/>
            <a:ext cx="2664691" cy="2276886"/>
          </a:xfrm>
          <a:prstGeom prst="rect">
            <a:avLst/>
          </a:prstGeom>
        </p:spPr>
      </p:pic>
      <p:pic>
        <p:nvPicPr>
          <p:cNvPr id="6" name="그림 5" descr="05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33909" y="4951562"/>
            <a:ext cx="1342488" cy="1516386"/>
          </a:xfrm>
          <a:prstGeom prst="rect">
            <a:avLst/>
          </a:prstGeom>
        </p:spPr>
      </p:pic>
      <p:sp>
        <p:nvSpPr>
          <p:cNvPr id="8" name="텍스트 개체 틀 9"/>
          <p:cNvSpPr>
            <a:spLocks noGrp="1"/>
          </p:cNvSpPr>
          <p:nvPr>
            <p:ph type="body" sz="quarter" idx="10" hasCustomPrompt="1"/>
          </p:nvPr>
        </p:nvSpPr>
        <p:spPr>
          <a:xfrm>
            <a:off x="1379538" y="4441825"/>
            <a:ext cx="6400800" cy="5544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ctr">
              <a:buFont typeface="+mj-lt"/>
              <a:buAutoNum type="arabicParenR"/>
              <a:tabLst>
                <a:tab pos="361950" algn="l"/>
                <a:tab pos="2597150" algn="l"/>
              </a:tabLst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ko-KR" altLang="en-US" dirty="0" smtClean="0"/>
              <a:t>소단원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06292"/>
            <a:ext cx="64008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49263" indent="-449263" algn="ctr" defTabSz="914400" rtl="0" eaLnBrk="1" latinLnBrk="1" hangingPunct="1">
              <a:buFont typeface="+mj-lt"/>
              <a:buAutoNum type="arabicPeriod"/>
              <a:tabLst>
                <a:tab pos="2795588" algn="l"/>
              </a:tabLst>
              <a:defRPr lang="ko-KR" altLang="en-US" sz="3600" b="1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대단원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추가 설명 팝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" name="텍스트 개체 틀 47"/>
          <p:cNvSpPr>
            <a:spLocks noGrp="1"/>
          </p:cNvSpPr>
          <p:nvPr>
            <p:ph type="body" sz="quarter" idx="16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5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28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  <p:sp>
        <p:nvSpPr>
          <p:cNvPr id="7" name="텍스트 개체 틀 52"/>
          <p:cNvSpPr>
            <a:spLocks noGrp="1"/>
          </p:cNvSpPr>
          <p:nvPr>
            <p:ph type="body" sz="quarter" idx="17" hasCustomPrompt="1"/>
          </p:nvPr>
        </p:nvSpPr>
        <p:spPr>
          <a:xfrm>
            <a:off x="627154" y="1579352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3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갈  </a:t>
            </a:r>
            <a:r>
              <a:rPr lang="ko-KR" altLang="en-US" dirty="0" err="1" smtClean="0"/>
              <a:t>래</a:t>
            </a:r>
            <a:endParaRPr lang="ko-KR" altLang="en-US" dirty="0"/>
          </a:p>
        </p:txBody>
      </p:sp>
      <p:sp>
        <p:nvSpPr>
          <p:cNvPr id="8" name="텍스트 개체 틀 52"/>
          <p:cNvSpPr>
            <a:spLocks noGrp="1"/>
          </p:cNvSpPr>
          <p:nvPr>
            <p:ph type="body" sz="quarter" idx="15" hasCustomPrompt="1"/>
          </p:nvPr>
        </p:nvSpPr>
        <p:spPr>
          <a:xfrm>
            <a:off x="627154" y="2294732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300" b="1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성  격</a:t>
            </a:r>
            <a:endParaRPr lang="ko-KR" altLang="en-US" dirty="0"/>
          </a:p>
        </p:txBody>
      </p:sp>
      <p:sp>
        <p:nvSpPr>
          <p:cNvPr id="9" name="텍스트 개체 틀 52"/>
          <p:cNvSpPr>
            <a:spLocks noGrp="1"/>
          </p:cNvSpPr>
          <p:nvPr>
            <p:ph type="body" sz="quarter" idx="18" hasCustomPrompt="1"/>
          </p:nvPr>
        </p:nvSpPr>
        <p:spPr>
          <a:xfrm>
            <a:off x="627154" y="3725492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3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주  제</a:t>
            </a:r>
            <a:endParaRPr lang="ko-KR" altLang="en-US" dirty="0"/>
          </a:p>
        </p:txBody>
      </p:sp>
      <p:sp>
        <p:nvSpPr>
          <p:cNvPr id="11" name="텍스트 개체 틀 52"/>
          <p:cNvSpPr>
            <a:spLocks noGrp="1"/>
          </p:cNvSpPr>
          <p:nvPr>
            <p:ph type="body" sz="quarter" idx="14" hasCustomPrompt="1"/>
          </p:nvPr>
        </p:nvSpPr>
        <p:spPr>
          <a:xfrm>
            <a:off x="627154" y="3010112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300" b="1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제  재 </a:t>
            </a:r>
            <a:endParaRPr lang="ko-KR" altLang="en-US" dirty="0"/>
          </a:p>
        </p:txBody>
      </p:sp>
      <p:sp>
        <p:nvSpPr>
          <p:cNvPr id="12" name="텍스트 개체 틀 106"/>
          <p:cNvSpPr>
            <a:spLocks noGrp="1"/>
          </p:cNvSpPr>
          <p:nvPr>
            <p:ph type="body" sz="quarter" idx="20" hasCustomPrompt="1"/>
          </p:nvPr>
        </p:nvSpPr>
        <p:spPr>
          <a:xfrm>
            <a:off x="2357437" y="1616774"/>
            <a:ext cx="6033527" cy="446276"/>
          </a:xfrm>
          <a:prstGeom prst="rect">
            <a:avLst/>
          </a:prstGeom>
        </p:spPr>
        <p:txBody>
          <a:bodyPr wrap="none">
            <a:noAutofit/>
            <a:scene3d>
              <a:camera prst="orthographicFront"/>
              <a:lightRig rig="threePt" dir="t"/>
            </a:scene3d>
            <a:sp3d extrusionH="57150">
              <a:bevelT w="1270" h="1270"/>
            </a:sp3d>
          </a:bodyPr>
          <a:lstStyle>
            <a:lvl1pPr marL="0" indent="-342900" algn="l" defTabSz="914400" rtl="0" eaLnBrk="1" latinLnBrk="1" hangingPunct="1">
              <a:spcBef>
                <a:spcPct val="20000"/>
              </a:spcBef>
              <a:buNone/>
              <a:defRPr lang="ko-KR" altLang="en-US" sz="2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3" name="텍스트 개체 틀 106"/>
          <p:cNvSpPr>
            <a:spLocks noGrp="1"/>
          </p:cNvSpPr>
          <p:nvPr>
            <p:ph type="body" sz="quarter" idx="21" hasCustomPrompt="1"/>
          </p:nvPr>
        </p:nvSpPr>
        <p:spPr>
          <a:xfrm>
            <a:off x="2357437" y="2332154"/>
            <a:ext cx="6033527" cy="446276"/>
          </a:xfrm>
          <a:prstGeom prst="rect">
            <a:avLst/>
          </a:prstGeom>
        </p:spPr>
        <p:txBody>
          <a:bodyPr wrap="none">
            <a:noAutofit/>
            <a:scene3d>
              <a:camera prst="orthographicFront"/>
              <a:lightRig rig="threePt" dir="t"/>
            </a:scene3d>
            <a:sp3d extrusionH="57150">
              <a:bevelT w="1270" h="1270"/>
            </a:sp3d>
          </a:bodyPr>
          <a:lstStyle>
            <a:lvl1pPr marL="0" indent="-342900" algn="l" defTabSz="914400" rtl="0" eaLnBrk="1" latinLnBrk="1" hangingPunct="1">
              <a:spcBef>
                <a:spcPct val="20000"/>
              </a:spcBef>
              <a:buNone/>
              <a:defRPr lang="ko-KR" altLang="en-US" sz="2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106"/>
          <p:cNvSpPr>
            <a:spLocks noGrp="1"/>
          </p:cNvSpPr>
          <p:nvPr>
            <p:ph type="body" sz="quarter" idx="22" hasCustomPrompt="1"/>
          </p:nvPr>
        </p:nvSpPr>
        <p:spPr>
          <a:xfrm>
            <a:off x="2357437" y="3047534"/>
            <a:ext cx="6033527" cy="446276"/>
          </a:xfrm>
          <a:prstGeom prst="rect">
            <a:avLst/>
          </a:prstGeom>
        </p:spPr>
        <p:txBody>
          <a:bodyPr wrap="none">
            <a:noAutofit/>
            <a:scene3d>
              <a:camera prst="orthographicFront"/>
              <a:lightRig rig="threePt" dir="t"/>
            </a:scene3d>
            <a:sp3d extrusionH="57150">
              <a:bevelT w="1270" h="1270"/>
            </a:sp3d>
          </a:bodyPr>
          <a:lstStyle>
            <a:lvl1pPr marL="0" indent="-342900" algn="l" defTabSz="914400" rtl="0" eaLnBrk="1" latinLnBrk="1" hangingPunct="1">
              <a:spcBef>
                <a:spcPct val="20000"/>
              </a:spcBef>
              <a:buNone/>
              <a:defRPr lang="ko-KR" altLang="en-US" sz="2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5" name="텍스트 개체 틀 106"/>
          <p:cNvSpPr>
            <a:spLocks noGrp="1"/>
          </p:cNvSpPr>
          <p:nvPr>
            <p:ph type="body" sz="quarter" idx="23" hasCustomPrompt="1"/>
          </p:nvPr>
        </p:nvSpPr>
        <p:spPr>
          <a:xfrm>
            <a:off x="2357437" y="3762914"/>
            <a:ext cx="6033527" cy="446276"/>
          </a:xfrm>
          <a:prstGeom prst="rect">
            <a:avLst/>
          </a:prstGeom>
        </p:spPr>
        <p:txBody>
          <a:bodyPr wrap="none">
            <a:noAutofit/>
            <a:scene3d>
              <a:camera prst="orthographicFront"/>
              <a:lightRig rig="threePt" dir="t"/>
            </a:scene3d>
            <a:sp3d extrusionH="57150">
              <a:bevelT w="1270" h="1270"/>
            </a:sp3d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None/>
              <a:defRPr lang="ko-KR" altLang="en-US" sz="2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텍스트 개체 틀 23"/>
          <p:cNvSpPr>
            <a:spLocks noGrp="1"/>
          </p:cNvSpPr>
          <p:nvPr>
            <p:ph type="body" sz="quarter" idx="24" hasCustomPrompt="1"/>
          </p:nvPr>
        </p:nvSpPr>
        <p:spPr>
          <a:xfrm>
            <a:off x="4606925" y="2462543"/>
            <a:ext cx="3795713" cy="1022019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1270" h="1270"/>
            </a:sp3d>
          </a:bodyPr>
          <a:lstStyle>
            <a:lvl1pPr marL="0" indent="0">
              <a:buNone/>
              <a:tabLst/>
              <a:defRPr sz="2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 4개" type="fourObj">
  <p:cSld name="제목 및 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170" y="1600186"/>
            <a:ext cx="4038340" cy="2195981"/>
          </a:xfrm>
        </p:spPr>
        <p:txBody>
          <a:bodyPr/>
          <a:lstStyle>
            <a:lvl1pPr>
              <a:defRPr sz="2392"/>
            </a:lvl1pPr>
            <a:lvl2pPr>
              <a:defRPr sz="1993"/>
            </a:lvl2pPr>
            <a:lvl3pPr>
              <a:defRPr sz="1794"/>
            </a:lvl3pPr>
            <a:lvl4pPr>
              <a:defRPr sz="1594"/>
            </a:lvl4pPr>
            <a:lvl5pPr>
              <a:defRPr sz="1594"/>
            </a:lvl5pPr>
            <a:lvl6pPr>
              <a:defRPr sz="1594"/>
            </a:lvl6pPr>
            <a:lvl7pPr>
              <a:defRPr sz="1594"/>
            </a:lvl7pPr>
            <a:lvl8pPr>
              <a:defRPr sz="1594"/>
            </a:lvl8pPr>
            <a:lvl9pPr>
              <a:defRPr sz="1594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7900" y="1600186"/>
            <a:ext cx="4038340" cy="2195981"/>
          </a:xfrm>
        </p:spPr>
        <p:txBody>
          <a:bodyPr/>
          <a:lstStyle>
            <a:lvl1pPr>
              <a:defRPr sz="2392"/>
            </a:lvl1pPr>
            <a:lvl2pPr>
              <a:defRPr sz="1993"/>
            </a:lvl2pPr>
            <a:lvl3pPr>
              <a:defRPr sz="1794"/>
            </a:lvl3pPr>
            <a:lvl4pPr>
              <a:defRPr sz="1594"/>
            </a:lvl4pPr>
            <a:lvl5pPr>
              <a:defRPr sz="1594"/>
            </a:lvl5pPr>
            <a:lvl6pPr>
              <a:defRPr sz="1594"/>
            </a:lvl6pPr>
            <a:lvl7pPr>
              <a:defRPr sz="1594"/>
            </a:lvl7pPr>
            <a:lvl8pPr>
              <a:defRPr sz="1594"/>
            </a:lvl8pPr>
            <a:lvl9pPr>
              <a:defRPr sz="1594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55998" y="3984187"/>
            <a:ext cx="4038340" cy="2195981"/>
          </a:xfrm>
        </p:spPr>
        <p:txBody>
          <a:bodyPr/>
          <a:lstStyle>
            <a:lvl1pPr>
              <a:defRPr sz="2392"/>
            </a:lvl1pPr>
            <a:lvl2pPr>
              <a:defRPr sz="1993"/>
            </a:lvl2pPr>
            <a:lvl3pPr>
              <a:defRPr sz="1794"/>
            </a:lvl3pPr>
            <a:lvl4pPr>
              <a:defRPr sz="1594"/>
            </a:lvl4pPr>
            <a:lvl5pPr>
              <a:defRPr sz="1594"/>
            </a:lvl5pPr>
            <a:lvl6pPr>
              <a:defRPr sz="1594"/>
            </a:lvl6pPr>
            <a:lvl7pPr>
              <a:defRPr sz="1594"/>
            </a:lvl7pPr>
            <a:lvl8pPr>
              <a:defRPr sz="1594"/>
            </a:lvl8pPr>
            <a:lvl9pPr>
              <a:defRPr sz="1594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6729" y="3984187"/>
            <a:ext cx="4038340" cy="2195981"/>
          </a:xfrm>
        </p:spPr>
        <p:txBody>
          <a:bodyPr/>
          <a:lstStyle>
            <a:lvl1pPr>
              <a:defRPr sz="2392"/>
            </a:lvl1pPr>
            <a:lvl2pPr>
              <a:defRPr sz="1993"/>
            </a:lvl2pPr>
            <a:lvl3pPr>
              <a:defRPr sz="1794"/>
            </a:lvl3pPr>
            <a:lvl4pPr>
              <a:defRPr sz="1594"/>
            </a:lvl4pPr>
            <a:lvl5pPr>
              <a:defRPr sz="1594"/>
            </a:lvl5pPr>
            <a:lvl6pPr>
              <a:defRPr sz="1594"/>
            </a:lvl6pPr>
            <a:lvl7pPr>
              <a:defRPr sz="1594"/>
            </a:lvl7pPr>
            <a:lvl8pPr>
              <a:defRPr sz="1594"/>
            </a:lvl8pPr>
            <a:lvl9pPr>
              <a:defRPr sz="1594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>
          <a:xfrm>
            <a:off x="454260" y="6218360"/>
            <a:ext cx="2138262" cy="501839"/>
          </a:xfrm>
          <a:noFill/>
          <a:ln w="25400" cap="flat" cmpd="sng" algn="ctr">
            <a:noFill/>
            <a:prstDash val="solid"/>
            <a:round/>
          </a:ln>
        </p:spPr>
        <p:txBody>
          <a:bodyPr/>
          <a:lstStyle/>
          <a:p>
            <a:pPr lvl="0">
              <a:defRPr lang="ko-KR" altLang="en-US"/>
            </a:pPr>
            <a:fld id="{5ACE7E28-9336-4363-8674-B91477D8F243}" type="datetime1">
              <a:rPr lang="ko-KR" altLang="ko-KR" b="0" i="0">
                <a:solidFill>
                  <a:schemeClr val="tx1"/>
                </a:solidFill>
              </a:rPr>
              <a:pPr lvl="0">
                <a:defRPr lang="ko-KR" altLang="en-US"/>
              </a:pPr>
              <a:t>2019-09-23</a:t>
            </a:fld>
            <a:endParaRPr lang="ko-KR" altLang="ko-KR" b="0" i="0">
              <a:solidFill>
                <a:schemeClr val="tx1"/>
              </a:solidFill>
            </a:endParaRPr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93" y="6218360"/>
            <a:ext cx="2897997" cy="501839"/>
          </a:xfrm>
          <a:noFill/>
          <a:ln w="25400" cap="flat" cmpd="sng" algn="ctr">
            <a:noFill/>
            <a:prstDash val="solid"/>
            <a:round/>
          </a:ln>
        </p:spPr>
        <p:txBody>
          <a:bodyPr vert="horz" wrap="square" lIns="89994" tIns="46783" rIns="89994" bIns="46783" anchor="ctr">
            <a:noAutofit/>
          </a:bodyPr>
          <a:lstStyle/>
          <a:p>
            <a:pPr algn="ctr" defTabSz="89696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/>
            </a:pPr>
            <a:r>
              <a:rPr lang="ko-KR" altLang="en-US" sz="1395" spc="5" smtClean="0">
                <a:latin typeface="굴림"/>
                <a:ea typeface="굴림"/>
                <a:sym typeface="Wingdings"/>
              </a:rPr>
              <a:t> </a:t>
            </a:r>
            <a:endParaRPr lang="ko-KR" altLang="en-US" sz="1395" spc="5">
              <a:latin typeface="굴림"/>
              <a:ea typeface="굴림"/>
              <a:sym typeface="Wingdings"/>
            </a:endParaRPr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4059" y="6218360"/>
            <a:ext cx="2130361" cy="501839"/>
          </a:xfrm>
          <a:noFill/>
          <a:ln w="25400" cap="flat" cmpd="sng" algn="ctr">
            <a:noFill/>
            <a:prstDash val="solid"/>
            <a:round/>
          </a:ln>
        </p:spPr>
        <p:txBody>
          <a:bodyPr vert="horz" wrap="square" lIns="89994" tIns="46783" rIns="89994" bIns="46783" anchor="ctr">
            <a:noAutofit/>
          </a:bodyPr>
          <a:lstStyle/>
          <a:p>
            <a:pPr algn="ctr" defTabSz="89696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/>
            </a:pPr>
            <a:fld id="{3F01DB34-DAB2-451D-8160-1F7048C33B57}" type="slidenum">
              <a:rPr lang="ko-KR" altLang="en-US" sz="1395" spc="5" smtClean="0">
                <a:latin typeface="굴림"/>
                <a:ea typeface="굴림"/>
                <a:sym typeface="Wingdings"/>
              </a:rPr>
              <a:pPr algn="ctr" defTabSz="89696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>
                    <a:alpha val="100000"/>
                  </a:srgbClr>
                </a:buClr>
                <a:buSzPct val="100000"/>
                <a:defRPr lang="ko-KR" altLang="en-US"/>
              </a:pPr>
              <a:t>‹#›</a:t>
            </a:fld>
            <a:r>
              <a:rPr lang="ko-KR" altLang="en-US" sz="1395" spc="5" smtClean="0">
                <a:latin typeface="굴림"/>
                <a:ea typeface="굴림"/>
                <a:sym typeface="Wingdings"/>
              </a:rPr>
              <a:t>       </a:t>
            </a:r>
            <a:endParaRPr lang="ko-KR" altLang="en-US" sz="1395" spc="5">
              <a:latin typeface="굴림"/>
              <a:ea typeface="굴림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421577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A92F-DCF5-45EC-936E-0F695AE158E7}" type="datetimeFigureOut">
              <a:rPr lang="ko-KR" altLang="en-US" smtClean="0"/>
              <a:t>2019-09-23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9F24-BF72-419C-A60A-BB6364C59E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01157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892D-6FB9-4F26-8F9B-F1C2C5AB2314}" type="datetimeFigureOut">
              <a:rPr lang="ko-KR" altLang="en-US" smtClean="0"/>
              <a:pPr/>
              <a:t>2019-09-23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F684B-AAC2-47D1-A6C3-7EFA97DC47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35306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892D-6FB9-4F26-8F9B-F1C2C5AB2314}" type="datetimeFigureOut">
              <a:rPr lang="ko-KR" altLang="en-US" smtClean="0"/>
              <a:pPr/>
              <a:t>2019-09-23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F684B-AAC2-47D1-A6C3-7EFA97DC47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05760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892D-6FB9-4F26-8F9B-F1C2C5AB2314}" type="datetimeFigureOut">
              <a:rPr lang="ko-KR" altLang="en-US" smtClean="0"/>
              <a:pPr/>
              <a:t>2019-09-23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F684B-AAC2-47D1-A6C3-7EFA97DC47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13950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892D-6FB9-4F26-8F9B-F1C2C5AB2314}" type="datetimeFigureOut">
              <a:rPr lang="ko-KR" altLang="en-US" smtClean="0"/>
              <a:pPr/>
              <a:t>2019-09-23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F684B-AAC2-47D1-A6C3-7EFA97DC47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33459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892D-6FB9-4F26-8F9B-F1C2C5AB2314}" type="datetimeFigureOut">
              <a:rPr lang="ko-KR" altLang="en-US" smtClean="0"/>
              <a:pPr/>
              <a:t>2019-09-23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F684B-AAC2-47D1-A6C3-7EFA97DC47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7133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892D-6FB9-4F26-8F9B-F1C2C5AB2314}" type="datetimeFigureOut">
              <a:rPr lang="ko-KR" altLang="en-US" smtClean="0"/>
              <a:pPr/>
              <a:t>2019-09-23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F684B-AAC2-47D1-A6C3-7EFA97DC47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58273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892D-6FB9-4F26-8F9B-F1C2C5AB2314}" type="datetimeFigureOut">
              <a:rPr lang="ko-KR" altLang="en-US" smtClean="0"/>
              <a:pPr/>
              <a:t>2019-09-23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F684B-AAC2-47D1-A6C3-7EFA97DC47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941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단계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8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5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28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52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4770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  <p:sp>
        <p:nvSpPr>
          <p:cNvPr id="10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1691974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892D-6FB9-4F26-8F9B-F1C2C5AB2314}" type="datetimeFigureOut">
              <a:rPr lang="ko-KR" altLang="en-US" smtClean="0"/>
              <a:pPr/>
              <a:t>2019-09-23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F684B-AAC2-47D1-A6C3-7EFA97DC47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55593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892D-6FB9-4F26-8F9B-F1C2C5AB2314}" type="datetimeFigureOut">
              <a:rPr lang="ko-KR" altLang="en-US" smtClean="0"/>
              <a:pPr/>
              <a:t>2019-09-23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F684B-AAC2-47D1-A6C3-7EFA97DC47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91491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892D-6FB9-4F26-8F9B-F1C2C5AB2314}" type="datetimeFigureOut">
              <a:rPr lang="ko-KR" altLang="en-US" smtClean="0"/>
              <a:pPr/>
              <a:t>2019-09-23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F684B-AAC2-47D1-A6C3-7EFA97DC47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45246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0892D-6FB9-4F26-8F9B-F1C2C5AB2314}" type="datetimeFigureOut">
              <a:rPr lang="ko-KR" altLang="en-US" smtClean="0"/>
              <a:pPr/>
              <a:t>2019-09-23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F684B-AAC2-47D1-A6C3-7EFA97DC47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023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단계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28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33524"/>
            <a:ext cx="7943850" cy="1856657"/>
          </a:xfrm>
          <a:prstGeom prst="rect">
            <a:avLst/>
          </a:prstGeom>
        </p:spPr>
        <p:txBody>
          <a:bodyPr lIns="0" rIns="0"/>
          <a:lstStyle>
            <a:lvl1pPr marL="361950" indent="-361950">
              <a:lnSpc>
                <a:spcPct val="120000"/>
              </a:lnSpc>
              <a:buSzPct val="70000"/>
              <a:buFontTx/>
              <a:buBlip>
                <a:blip r:embed="rId2"/>
              </a:buBlip>
              <a:defRPr sz="2800" b="1" spc="-20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endParaRPr lang="ko-KR" alt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+이미지+강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2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28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텍스트 개체 틀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647825"/>
            <a:ext cx="3952875" cy="2533650"/>
          </a:xfrm>
          <a:prstGeom prst="rect">
            <a:avLst/>
          </a:prstGeom>
        </p:spPr>
        <p:txBody>
          <a:bodyPr/>
          <a:lstStyle>
            <a:lvl1pPr>
              <a:buNone/>
              <a:defRPr sz="2300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5" hasCustomPrompt="1"/>
          </p:nvPr>
        </p:nvSpPr>
        <p:spPr>
          <a:xfrm>
            <a:off x="476250" y="4419600"/>
            <a:ext cx="7943850" cy="1943100"/>
          </a:xfrm>
          <a:prstGeom prst="rect">
            <a:avLst/>
          </a:prstGeom>
        </p:spPr>
        <p:txBody>
          <a:bodyPr lIns="108000" tIns="72000" rIns="108000" bIns="72000" anchor="ctr" anchorCtr="0"/>
          <a:lstStyle>
            <a:lvl1pPr marL="0" indent="0" algn="ctr">
              <a:buNone/>
              <a:defRPr b="1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smtClean="0"/>
              <a:t>내용을 입력해주세요</a:t>
            </a:r>
            <a:endParaRPr lang="ko-KR" altLang="en-US" dirty="0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16"/>
          </p:nvPr>
        </p:nvSpPr>
        <p:spPr>
          <a:xfrm>
            <a:off x="4572000" y="1608138"/>
            <a:ext cx="3756011" cy="2595562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탐구목표+과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2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3996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26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smtClean="0"/>
              <a:t>내용을 입력해주세요</a:t>
            </a:r>
            <a:endParaRPr lang="ko-KR" altLang="en-US" dirty="0"/>
          </a:p>
        </p:txBody>
      </p:sp>
      <p:sp>
        <p:nvSpPr>
          <p:cNvPr id="32" name="TextBox 31"/>
          <p:cNvSpPr txBox="1"/>
          <p:nvPr userDrawn="1"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46" name="텍스트 개체 틀 45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2219325" y="1800225"/>
            <a:ext cx="6038850" cy="11239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>
              <a:buNone/>
              <a:defRPr sz="23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7" name="텍스트 개체 틀 45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2219325" y="2933700"/>
            <a:ext cx="6038850" cy="4762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266700" indent="-266700">
              <a:buFont typeface="+mj-lt"/>
              <a:buAutoNum type="arabicPeriod"/>
              <a:defRPr sz="23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8" name="텍스트 개체 틀 45"/>
          <p:cNvSpPr>
            <a:spLocks noGrp="1"/>
          </p:cNvSpPr>
          <p:nvPr>
            <p:ph type="body" sz="quarter" idx="19" hasCustomPrompt="1"/>
          </p:nvPr>
        </p:nvSpPr>
        <p:spPr>
          <a:xfrm>
            <a:off x="661987" y="1775996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목표</a:t>
            </a:r>
            <a:endParaRPr lang="ko-KR" altLang="en-US" dirty="0"/>
          </a:p>
        </p:txBody>
      </p:sp>
      <p:sp>
        <p:nvSpPr>
          <p:cNvPr id="19" name="텍스트 개체 틀 45"/>
          <p:cNvSpPr>
            <a:spLocks noGrp="1"/>
          </p:cNvSpPr>
          <p:nvPr>
            <p:ph type="body" sz="quarter" idx="20" hasCustomPrompt="1"/>
          </p:nvPr>
        </p:nvSpPr>
        <p:spPr>
          <a:xfrm>
            <a:off x="661987" y="2920800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smtClean="0"/>
              <a:t>과정</a:t>
            </a:r>
            <a:endParaRPr lang="ko-KR" altLang="en-US" dirty="0"/>
          </a:p>
        </p:txBody>
      </p:sp>
      <p:sp>
        <p:nvSpPr>
          <p:cNvPr id="23" name="그림 개체 틀 22"/>
          <p:cNvSpPr>
            <a:spLocks noGrp="1"/>
          </p:cNvSpPr>
          <p:nvPr>
            <p:ph type="pic" sz="quarter" idx="21"/>
          </p:nvPr>
        </p:nvSpPr>
        <p:spPr>
          <a:xfrm>
            <a:off x="2219324" y="3494436"/>
            <a:ext cx="6029325" cy="2668239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514350" indent="-514350">
              <a:buFontTx/>
              <a:buNone/>
              <a:defRPr lang="ko-KR" altLang="en-US" sz="2300" kern="1200" spc="-1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endParaRPr lang="ko-KR" alt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+그림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2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28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7848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lnSpc>
                <a:spcPct val="80000"/>
              </a:lnSpc>
              <a:buFont typeface="+mj-lt"/>
              <a:buAutoNum type="arabicParenR"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그림 개체 틀 28"/>
          <p:cNvSpPr>
            <a:spLocks noGrp="1"/>
          </p:cNvSpPr>
          <p:nvPr>
            <p:ph type="pic" sz="quarter" idx="15"/>
          </p:nvPr>
        </p:nvSpPr>
        <p:spPr>
          <a:xfrm>
            <a:off x="83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endParaRPr lang="ko-KR" altLang="en-US" dirty="0"/>
          </a:p>
        </p:txBody>
      </p:sp>
      <p:sp>
        <p:nvSpPr>
          <p:cNvPr id="34" name="그림 개체 틀 28"/>
          <p:cNvSpPr>
            <a:spLocks noGrp="1"/>
          </p:cNvSpPr>
          <p:nvPr>
            <p:ph type="pic" sz="quarter" idx="16"/>
          </p:nvPr>
        </p:nvSpPr>
        <p:spPr>
          <a:xfrm>
            <a:off x="464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endParaRPr lang="ko-KR" alt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3" name="텍스트 개체 틀 47"/>
          <p:cNvSpPr>
            <a:spLocks noGrp="1"/>
          </p:cNvSpPr>
          <p:nvPr>
            <p:ph type="body" sz="quarter" idx="12" hasCustomPrompt="1"/>
          </p:nvPr>
        </p:nvSpPr>
        <p:spPr>
          <a:xfrm>
            <a:off x="8172450" y="476673"/>
            <a:ext cx="720030" cy="215478"/>
          </a:xfrm>
          <a:prstGeom prst="rect">
            <a:avLst/>
          </a:prstGeom>
          <a:noFill/>
        </p:spPr>
        <p:txBody>
          <a:bodyPr lIns="0" tIns="0" rIns="0" bIns="0"/>
          <a:lstStyle>
            <a:lvl1pPr marL="0" algn="l" defTabSz="914400" rtl="0" eaLnBrk="1" latinLnBrk="1" hangingPunct="1">
              <a:buNone/>
              <a:def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p.000</a:t>
            </a:r>
            <a:endParaRPr lang="ko-KR" altLang="en-US" dirty="0"/>
          </a:p>
        </p:txBody>
      </p:sp>
      <p:sp>
        <p:nvSpPr>
          <p:cNvPr id="24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3996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26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smtClean="0"/>
              <a:t>내용을 입력해주세요</a:t>
            </a:r>
            <a:endParaRPr lang="ko-KR" altLang="en-US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27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4770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1" name="텍스트 개체 틀 40"/>
          <p:cNvSpPr>
            <a:spLocks noGrp="1"/>
          </p:cNvSpPr>
          <p:nvPr>
            <p:ph type="body" sz="quarter" idx="16" hasCustomPrompt="1"/>
          </p:nvPr>
        </p:nvSpPr>
        <p:spPr>
          <a:xfrm>
            <a:off x="466725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43" name="차트 개체 틀 42"/>
          <p:cNvSpPr>
            <a:spLocks noGrp="1"/>
          </p:cNvSpPr>
          <p:nvPr>
            <p:ph type="chart" sz="quarter" idx="17"/>
          </p:nvPr>
        </p:nvSpPr>
        <p:spPr>
          <a:xfrm>
            <a:off x="832058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endParaRPr lang="ko-KR" altLang="en-US"/>
          </a:p>
        </p:txBody>
      </p:sp>
      <p:sp>
        <p:nvSpPr>
          <p:cNvPr id="47" name="텍스트 개체 틀 46"/>
          <p:cNvSpPr>
            <a:spLocks noGrp="1"/>
          </p:cNvSpPr>
          <p:nvPr>
            <p:ph type="body" sz="quarter" idx="18" hasCustomPrompt="1"/>
          </p:nvPr>
        </p:nvSpPr>
        <p:spPr>
          <a:xfrm rot="16200000">
            <a:off x="266700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48" name="텍스트 개체 틀 46"/>
          <p:cNvSpPr>
            <a:spLocks noGrp="1"/>
          </p:cNvSpPr>
          <p:nvPr>
            <p:ph type="body" sz="quarter" idx="19" hasCustomPrompt="1"/>
          </p:nvPr>
        </p:nvSpPr>
        <p:spPr>
          <a:xfrm>
            <a:off x="1943100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6" name="텍스트 개체 틀 40"/>
          <p:cNvSpPr>
            <a:spLocks noGrp="1"/>
          </p:cNvSpPr>
          <p:nvPr>
            <p:ph type="body" sz="quarter" idx="20" hasCustomPrompt="1"/>
          </p:nvPr>
        </p:nvSpPr>
        <p:spPr>
          <a:xfrm>
            <a:off x="3200400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67" name="차트 개체 틀 42"/>
          <p:cNvSpPr>
            <a:spLocks noGrp="1"/>
          </p:cNvSpPr>
          <p:nvPr>
            <p:ph type="chart" sz="quarter" idx="21"/>
          </p:nvPr>
        </p:nvSpPr>
        <p:spPr>
          <a:xfrm>
            <a:off x="3565733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endParaRPr lang="ko-KR" altLang="en-US"/>
          </a:p>
        </p:txBody>
      </p:sp>
      <p:sp>
        <p:nvSpPr>
          <p:cNvPr id="68" name="텍스트 개체 틀 46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3000375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9" name="텍스트 개체 틀 46"/>
          <p:cNvSpPr>
            <a:spLocks noGrp="1"/>
          </p:cNvSpPr>
          <p:nvPr>
            <p:ph type="body" sz="quarter" idx="23" hasCustomPrompt="1"/>
          </p:nvPr>
        </p:nvSpPr>
        <p:spPr>
          <a:xfrm>
            <a:off x="4676775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3" name="텍스트 개체 틀 40"/>
          <p:cNvSpPr>
            <a:spLocks noGrp="1"/>
          </p:cNvSpPr>
          <p:nvPr>
            <p:ph type="body" sz="quarter" idx="24" hasCustomPrompt="1"/>
          </p:nvPr>
        </p:nvSpPr>
        <p:spPr>
          <a:xfrm>
            <a:off x="5933754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74" name="차트 개체 틀 42"/>
          <p:cNvSpPr>
            <a:spLocks noGrp="1"/>
          </p:cNvSpPr>
          <p:nvPr>
            <p:ph type="chart" sz="quarter" idx="25"/>
          </p:nvPr>
        </p:nvSpPr>
        <p:spPr>
          <a:xfrm>
            <a:off x="6299087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endParaRPr lang="ko-KR" altLang="en-US"/>
          </a:p>
        </p:txBody>
      </p:sp>
      <p:sp>
        <p:nvSpPr>
          <p:cNvPr id="75" name="텍스트 개체 틀 4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5733729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6" name="텍스트 개체 틀 46"/>
          <p:cNvSpPr>
            <a:spLocks noGrp="1"/>
          </p:cNvSpPr>
          <p:nvPr>
            <p:ph type="body" sz="quarter" idx="27" hasCustomPrompt="1"/>
          </p:nvPr>
        </p:nvSpPr>
        <p:spPr>
          <a:xfrm>
            <a:off x="7410129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7562850" y="485775"/>
            <a:ext cx="7117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0" lvl="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z="1400" kern="1200" spc="-30" dirty="0" smtClean="0">
                <a:solidFill>
                  <a:schemeClr val="tx1"/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교과서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22.png"/>
          <p:cNvPicPr>
            <a:picLocks noChangeAspect="1"/>
          </p:cNvPicPr>
          <p:nvPr userDrawn="1"/>
        </p:nvPicPr>
        <p:blipFill>
          <a:blip r:embed="rId3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49" r:id="rId3"/>
    <p:sldLayoutId id="2147483682" r:id="rId4"/>
    <p:sldLayoutId id="2147483664" r:id="rId5"/>
    <p:sldLayoutId id="2147483671" r:id="rId6"/>
    <p:sldLayoutId id="2147483670" r:id="rId7"/>
    <p:sldLayoutId id="2147483654" r:id="rId8"/>
    <p:sldLayoutId id="2147483674" r:id="rId9"/>
    <p:sldLayoutId id="2147483673" r:id="rId10"/>
    <p:sldLayoutId id="214748368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59" r:id="rId18"/>
    <p:sldLayoutId id="2147483658" r:id="rId19"/>
    <p:sldLayoutId id="2147483660" r:id="rId20"/>
    <p:sldLayoutId id="2147483661" r:id="rId21"/>
    <p:sldLayoutId id="2147483685" r:id="rId22"/>
    <p:sldLayoutId id="2147483686" r:id="rId23"/>
    <p:sldLayoutId id="2147483687" r:id="rId24"/>
    <p:sldLayoutId id="2147483688" r:id="rId25"/>
    <p:sldLayoutId id="2147483689" r:id="rId26"/>
    <p:sldLayoutId id="2147483690" r:id="rId27"/>
    <p:sldLayoutId id="2147483691" r:id="rId28"/>
    <p:sldLayoutId id="2147483696" r:id="rId29"/>
    <p:sldLayoutId id="2147483697" r:id="rId30"/>
    <p:sldLayoutId id="2147483698" r:id="rId31"/>
    <p:sldLayoutId id="2147483699" r:id="rId3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0892D-6FB9-4F26-8F9B-F1C2C5AB2314}" type="datetimeFigureOut">
              <a:rPr lang="ko-KR" altLang="en-US" smtClean="0"/>
              <a:pPr/>
              <a:t>2019-09-23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F684B-AAC2-47D1-A6C3-7EFA97DC47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4944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23.jpeg"/><Relationship Id="rId4" Type="http://schemas.openxmlformats.org/officeDocument/2006/relationships/image" Target="../media/image22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3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3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3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3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3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3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3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>
          <a:xfrm>
            <a:off x="216619" y="2067218"/>
            <a:ext cx="2843213" cy="553998"/>
          </a:xfrm>
        </p:spPr>
        <p:txBody>
          <a:bodyPr/>
          <a:lstStyle/>
          <a:p>
            <a:r>
              <a:rPr lang="ko-KR" altLang="en-US" sz="3600" dirty="0" smtClean="0">
                <a:latin typeface="HY견고딕" pitchFamily="18" charset="-127"/>
              </a:rPr>
              <a:t>학습 목표</a:t>
            </a:r>
            <a:endParaRPr lang="ko-KR" altLang="en-US" sz="3600" dirty="0">
              <a:latin typeface="HY견고딕" pitchFamily="18" charset="-127"/>
            </a:endParaRP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1"/>
          </p:nvPr>
        </p:nvSpPr>
        <p:spPr>
          <a:xfrm>
            <a:off x="4773792" y="2055296"/>
            <a:ext cx="4032448" cy="615553"/>
          </a:xfrm>
        </p:spPr>
        <p:txBody>
          <a:bodyPr/>
          <a:lstStyle/>
          <a:p>
            <a:r>
              <a:rPr lang="ko-KR" altLang="en-US" dirty="0"/>
              <a:t>소단원 </a:t>
            </a:r>
            <a:r>
              <a:rPr lang="ko-KR" altLang="en-US" dirty="0" smtClean="0"/>
              <a:t>정리</a:t>
            </a:r>
            <a:endParaRPr lang="ko-KR" altLang="en-US" dirty="0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6"/>
          </p:nvPr>
        </p:nvSpPr>
        <p:spPr>
          <a:xfrm>
            <a:off x="4752975" y="2808743"/>
            <a:ext cx="4003200" cy="489600"/>
          </a:xfrm>
        </p:spPr>
        <p:txBody>
          <a:bodyPr/>
          <a:lstStyle/>
          <a:p>
            <a:pPr>
              <a:buNone/>
            </a:pPr>
            <a:r>
              <a:rPr lang="en-US" altLang="ko-KR" sz="2000" dirty="0" smtClean="0">
                <a:latin typeface="HY견고딕" pitchFamily="18" charset="-127"/>
                <a:ea typeface="HY견고딕" pitchFamily="18" charset="-127"/>
              </a:rPr>
              <a:t>4. </a:t>
            </a:r>
            <a:r>
              <a:rPr lang="ko-KR" altLang="en-US" sz="2000" dirty="0" smtClean="0">
                <a:latin typeface="HY견고딕" pitchFamily="18" charset="-127"/>
                <a:ea typeface="HY견고딕" pitchFamily="18" charset="-127"/>
              </a:rPr>
              <a:t>설명과 이해</a:t>
            </a:r>
          </a:p>
          <a:p>
            <a:pPr>
              <a:buNone/>
            </a:pPr>
            <a:endParaRPr lang="ko-KR" altLang="en-US" sz="20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57352" y="3331887"/>
            <a:ext cx="4161484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 fontAlgn="base"/>
            <a:r>
              <a:rPr lang="ko-KR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다양한 설명 방법을 파악 </a:t>
            </a:r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하며 설명하는 글을 읽을 </a:t>
            </a:r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수 있다</a:t>
            </a:r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fontAlgn="base"/>
            <a:endParaRPr lang="en-US" altLang="ko-KR" sz="2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base"/>
            <a:endParaRPr lang="en-US" altLang="ko-KR" sz="2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base"/>
            <a:endParaRPr lang="en-US" altLang="ko-KR" sz="2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731" y="3177900"/>
            <a:ext cx="3333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/>
        </p:nvSpPr>
        <p:spPr>
          <a:xfrm>
            <a:off x="4581440" y="3587234"/>
            <a:ext cx="3952959" cy="707886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1077912" indent="-914400" fontAlgn="base">
              <a:spcBef>
                <a:spcPct val="20000"/>
              </a:spcBef>
            </a:pPr>
            <a:r>
              <a:rPr lang="en-US" altLang="ko-KR" sz="40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(1) </a:t>
            </a:r>
            <a:r>
              <a:rPr lang="ko-KR" altLang="en-US" sz="40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설명문 읽기</a:t>
            </a:r>
          </a:p>
          <a:p>
            <a:pPr marL="1077912" indent="-914400" fontAlgn="base">
              <a:spcBef>
                <a:spcPct val="20000"/>
              </a:spcBef>
            </a:pPr>
            <a:endParaRPr lang="ko-KR" altLang="en-US" sz="4000" b="1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6" name="그룹 11"/>
          <p:cNvGrpSpPr/>
          <p:nvPr/>
        </p:nvGrpSpPr>
        <p:grpSpPr>
          <a:xfrm>
            <a:off x="119779" y="920196"/>
            <a:ext cx="8412686" cy="4377945"/>
            <a:chOff x="572561" y="2554449"/>
            <a:chExt cx="7812323" cy="1884983"/>
          </a:xfrm>
        </p:grpSpPr>
        <p:sp>
          <p:nvSpPr>
            <p:cNvPr id="7" name="모서리가 둥근 직사각형 6"/>
            <p:cNvSpPr/>
            <p:nvPr/>
          </p:nvSpPr>
          <p:spPr>
            <a:xfrm>
              <a:off x="730670" y="2554449"/>
              <a:ext cx="7654214" cy="1820327"/>
            </a:xfrm>
            <a:prstGeom prst="roundRect">
              <a:avLst>
                <a:gd name="adj" fmla="val 6448"/>
              </a:avLst>
            </a:prstGeom>
            <a:solidFill>
              <a:srgbClr val="F14757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80000"/>
                </a:lnSpc>
              </a:pPr>
              <a:endParaRPr lang="ko-KR" altLang="en-US" b="1" dirty="0" smtClean="0"/>
            </a:p>
          </p:txBody>
        </p:sp>
        <p:sp>
          <p:nvSpPr>
            <p:cNvPr id="8" name="모서리가 둥근 직사각형 7"/>
            <p:cNvSpPr/>
            <p:nvPr/>
          </p:nvSpPr>
          <p:spPr>
            <a:xfrm>
              <a:off x="572561" y="2601851"/>
              <a:ext cx="7752322" cy="1837581"/>
            </a:xfrm>
            <a:prstGeom prst="roundRect">
              <a:avLst>
                <a:gd name="adj" fmla="val 6562"/>
              </a:avLst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80000"/>
                </a:lnSpc>
                <a:buSzPct val="80000"/>
              </a:pPr>
              <a:endParaRPr lang="ko-KR" altLang="en-US" b="1" dirty="0" smtClean="0">
                <a:solidFill>
                  <a:schemeClr val="lt1"/>
                </a:solidFill>
              </a:endParaRPr>
            </a:p>
          </p:txBody>
        </p:sp>
      </p:grpSp>
      <p:sp>
        <p:nvSpPr>
          <p:cNvPr id="9" name="모서리가 둥근 직사각형 8"/>
          <p:cNvSpPr/>
          <p:nvPr/>
        </p:nvSpPr>
        <p:spPr>
          <a:xfrm>
            <a:off x="302991" y="1132635"/>
            <a:ext cx="1577654" cy="558800"/>
          </a:xfrm>
          <a:prstGeom prst="roundRect">
            <a:avLst/>
          </a:prstGeom>
          <a:solidFill>
            <a:srgbClr val="DCC4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1" name="텍스트 개체 틀 55"/>
          <p:cNvSpPr txBox="1">
            <a:spLocks/>
          </p:cNvSpPr>
          <p:nvPr/>
        </p:nvSpPr>
        <p:spPr>
          <a:xfrm>
            <a:off x="590457" y="1217101"/>
            <a:ext cx="1322494" cy="492443"/>
          </a:xfrm>
          <a:prstGeom prst="rect">
            <a:avLst/>
          </a:prstGeom>
        </p:spPr>
        <p:txBody>
          <a:bodyPr/>
          <a:lstStyle/>
          <a:p>
            <a:pPr marL="342900" lvl="0" indent="-342900" algn="ctr" fontAlgn="base">
              <a:spcBef>
                <a:spcPct val="20000"/>
              </a:spcBef>
            </a:pPr>
            <a:r>
              <a:rPr lang="ko-KR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예시</a:t>
            </a:r>
            <a:endParaRPr lang="en-US" altLang="ko-KR" sz="2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716534" y="2576154"/>
            <a:ext cx="282623" cy="282623"/>
          </a:xfrm>
          <a:prstGeom prst="ellipse">
            <a:avLst/>
          </a:prstGeom>
          <a:solidFill>
            <a:srgbClr val="F14757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600" b="1" dirty="0" smtClean="0"/>
              <a:t>예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1154480" y="2502021"/>
            <a:ext cx="734567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200" b="1" dirty="0" smtClean="0">
                <a:solidFill>
                  <a:srgbClr val="00B050"/>
                </a:solidFill>
              </a:rPr>
              <a:t>한식에는 불고기</a:t>
            </a:r>
            <a:r>
              <a:rPr lang="en-US" altLang="ko-KR" sz="2200" b="1" dirty="0" smtClean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 </a:t>
            </a:r>
            <a:r>
              <a:rPr lang="ko-KR" altLang="en-US" sz="2200" b="1" dirty="0" smtClean="0">
                <a:solidFill>
                  <a:srgbClr val="00B050"/>
                </a:solidFill>
              </a:rPr>
              <a:t>비빔밥</a:t>
            </a:r>
            <a:r>
              <a:rPr lang="en-US" altLang="ko-KR" sz="2200" b="1" dirty="0" smtClean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 </a:t>
            </a:r>
            <a:r>
              <a:rPr lang="ko-KR" altLang="en-US" sz="2200" b="1" dirty="0" smtClean="0">
                <a:solidFill>
                  <a:srgbClr val="00B050"/>
                </a:solidFill>
              </a:rPr>
              <a:t>김치찌개</a:t>
            </a:r>
            <a:r>
              <a:rPr lang="en-US" altLang="ko-KR" sz="2200" b="1" dirty="0" smtClean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 </a:t>
            </a:r>
            <a:r>
              <a:rPr lang="ko-KR" altLang="en-US" sz="2200" b="1" dirty="0" smtClean="0">
                <a:solidFill>
                  <a:srgbClr val="00B050"/>
                </a:solidFill>
              </a:rPr>
              <a:t>파전 등이 있다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. </a:t>
            </a:r>
          </a:p>
        </p:txBody>
      </p:sp>
      <p:sp>
        <p:nvSpPr>
          <p:cNvPr id="14" name="텍스트 개체 틀 10"/>
          <p:cNvSpPr txBox="1">
            <a:spLocks/>
          </p:cNvSpPr>
          <p:nvPr/>
        </p:nvSpPr>
        <p:spPr>
          <a:xfrm>
            <a:off x="1969175" y="1098956"/>
            <a:ext cx="6278852" cy="1401783"/>
          </a:xfrm>
          <a:prstGeom prst="rect">
            <a:avLst/>
          </a:prstGeom>
        </p:spPr>
        <p:txBody>
          <a:bodyPr lIns="0" rIns="0"/>
          <a:lstStyle/>
          <a:p>
            <a:pPr marL="361950" lvl="0" indent="-361950" fontAlgn="base">
              <a:lnSpc>
                <a:spcPct val="120000"/>
              </a:lnSpc>
              <a:spcBef>
                <a:spcPct val="20000"/>
              </a:spcBef>
              <a:buSzPct val="70000"/>
              <a:buBlip>
                <a:blip r:embed="rId2"/>
              </a:buBlip>
            </a:pPr>
            <a:r>
              <a:rPr lang="ko-KR" altLang="en-US" sz="28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구체적인 사례를 제시하여 대상을 설명하는 방법 </a:t>
            </a:r>
            <a:r>
              <a:rPr lang="en-US" altLang="ko-KR" sz="28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8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친근한 예를 드는 것이 좋음</a:t>
            </a:r>
            <a:r>
              <a:rPr lang="en-US" altLang="ko-KR" sz="28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17" name="타원 16"/>
          <p:cNvSpPr/>
          <p:nvPr/>
        </p:nvSpPr>
        <p:spPr>
          <a:xfrm>
            <a:off x="501927" y="1232627"/>
            <a:ext cx="355919" cy="358815"/>
          </a:xfrm>
          <a:prstGeom prst="ellipse">
            <a:avLst/>
          </a:prstGeom>
          <a:solidFill>
            <a:srgbClr val="7030A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/>
              <a:t>2</a:t>
            </a:r>
            <a:endParaRPr lang="ko-KR" altLang="en-US" sz="2400" b="1" dirty="0"/>
          </a:p>
        </p:txBody>
      </p:sp>
      <p:sp>
        <p:nvSpPr>
          <p:cNvPr id="19" name="직사각형 18"/>
          <p:cNvSpPr/>
          <p:nvPr/>
        </p:nvSpPr>
        <p:spPr>
          <a:xfrm>
            <a:off x="999157" y="3059374"/>
            <a:ext cx="746869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200" b="1" dirty="0" smtClean="0">
                <a:solidFill>
                  <a:srgbClr val="00B050"/>
                </a:solidFill>
                <a:latin typeface="+mn-ea"/>
              </a:rPr>
              <a:t>예전에는 </a:t>
            </a:r>
            <a:r>
              <a:rPr lang="ko-KR" altLang="en-US" sz="2200" b="1" dirty="0">
                <a:solidFill>
                  <a:srgbClr val="00B050"/>
                </a:solidFill>
                <a:latin typeface="+mn-ea"/>
              </a:rPr>
              <a:t>우리를 감싸 주고 있는 자연이 쓰레기들을 다 </a:t>
            </a:r>
            <a:endParaRPr lang="en-US" altLang="ko-KR" sz="2200" b="1" dirty="0">
              <a:solidFill>
                <a:srgbClr val="00B050"/>
              </a:solidFill>
              <a:latin typeface="+mn-ea"/>
            </a:endParaRPr>
          </a:p>
          <a:p>
            <a:r>
              <a:rPr lang="ko-KR" altLang="en-US" sz="2200" b="1" spc="-120" dirty="0" smtClean="0">
                <a:solidFill>
                  <a:srgbClr val="00B050"/>
                </a:solidFill>
                <a:latin typeface="+mn-ea"/>
              </a:rPr>
              <a:t>흡수해 </a:t>
            </a:r>
            <a:r>
              <a:rPr lang="ko-KR" altLang="en-US" sz="2200" b="1" spc="-120" dirty="0">
                <a:solidFill>
                  <a:srgbClr val="00B050"/>
                </a:solidFill>
                <a:latin typeface="+mn-ea"/>
              </a:rPr>
              <a:t>주었다</a:t>
            </a:r>
            <a:r>
              <a:rPr lang="en-US" altLang="ko-KR" sz="2200" b="1" spc="-120" dirty="0">
                <a:solidFill>
                  <a:srgbClr val="00B050"/>
                </a:solidFill>
                <a:latin typeface="+mn-ea"/>
              </a:rPr>
              <a:t>. </a:t>
            </a:r>
            <a:r>
              <a:rPr lang="ko-KR" altLang="en-US" sz="2200" b="1" spc="-120" dirty="0">
                <a:solidFill>
                  <a:srgbClr val="00B050"/>
                </a:solidFill>
                <a:latin typeface="+mn-ea"/>
              </a:rPr>
              <a:t>예를 들어</a:t>
            </a:r>
            <a:r>
              <a:rPr lang="en-US" altLang="ko-KR" sz="2200" b="1" spc="-120" dirty="0">
                <a:solidFill>
                  <a:srgbClr val="00B050"/>
                </a:solidFill>
                <a:latin typeface="+mn-ea"/>
              </a:rPr>
              <a:t>, </a:t>
            </a:r>
            <a:r>
              <a:rPr lang="ko-KR" altLang="en-US" sz="2200" b="1" spc="-120" dirty="0">
                <a:solidFill>
                  <a:srgbClr val="00B050"/>
                </a:solidFill>
                <a:latin typeface="+mn-ea"/>
              </a:rPr>
              <a:t>우리가 냇가에서 빨래를 하더라도      </a:t>
            </a:r>
            <a:endParaRPr lang="en-US" altLang="ko-KR" sz="2200" b="1" spc="-120" dirty="0">
              <a:solidFill>
                <a:srgbClr val="00B050"/>
              </a:solidFill>
              <a:latin typeface="+mn-ea"/>
            </a:endParaRPr>
          </a:p>
          <a:p>
            <a:r>
              <a:rPr lang="ko-KR" altLang="en-US" sz="2200" b="1" spc="-150" dirty="0" smtClean="0">
                <a:solidFill>
                  <a:srgbClr val="00B050"/>
                </a:solidFill>
                <a:latin typeface="+mn-ea"/>
              </a:rPr>
              <a:t>자연의 </a:t>
            </a:r>
            <a:r>
              <a:rPr lang="ko-KR" altLang="en-US" sz="2200" b="1" spc="-150" dirty="0">
                <a:solidFill>
                  <a:srgbClr val="00B050"/>
                </a:solidFill>
                <a:latin typeface="+mn-ea"/>
              </a:rPr>
              <a:t>자정 능력에 의해 일정 시간이 흐르면 물이 깨끗해지고</a:t>
            </a:r>
            <a:r>
              <a:rPr lang="en-US" altLang="ko-KR" sz="2200" b="1" dirty="0">
                <a:solidFill>
                  <a:srgbClr val="00B050"/>
                </a:solidFill>
                <a:latin typeface="+mn-ea"/>
              </a:rPr>
              <a:t>, </a:t>
            </a:r>
          </a:p>
          <a:p>
            <a:r>
              <a:rPr lang="ko-KR" altLang="en-US" sz="2200" b="1" dirty="0" smtClean="0">
                <a:solidFill>
                  <a:srgbClr val="00B050"/>
                </a:solidFill>
                <a:latin typeface="+mn-ea"/>
              </a:rPr>
              <a:t>우리가 </a:t>
            </a:r>
            <a:r>
              <a:rPr lang="ko-KR" altLang="en-US" sz="2200" b="1" dirty="0">
                <a:solidFill>
                  <a:srgbClr val="00B050"/>
                </a:solidFill>
                <a:latin typeface="+mn-ea"/>
              </a:rPr>
              <a:t>먹다 남긴 음식 쓰레기 등은 퇴비로 이용되어 </a:t>
            </a:r>
            <a:r>
              <a:rPr lang="ko-KR" altLang="en-US" sz="2200" b="1" dirty="0" smtClean="0">
                <a:solidFill>
                  <a:srgbClr val="00B050"/>
                </a:solidFill>
                <a:latin typeface="+mn-ea"/>
              </a:rPr>
              <a:t>자연으로 </a:t>
            </a:r>
            <a:r>
              <a:rPr lang="ko-KR" altLang="en-US" sz="2200" b="1" dirty="0">
                <a:solidFill>
                  <a:srgbClr val="00B050"/>
                </a:solidFill>
                <a:latin typeface="+mn-ea"/>
              </a:rPr>
              <a:t>돌아간다</a:t>
            </a:r>
            <a:r>
              <a:rPr lang="en-US" altLang="ko-KR" sz="2200" b="1" dirty="0">
                <a:solidFill>
                  <a:srgbClr val="00B050"/>
                </a:solidFill>
                <a:latin typeface="+mn-ea"/>
              </a:rPr>
              <a:t>.</a:t>
            </a:r>
          </a:p>
        </p:txBody>
      </p:sp>
      <p:sp>
        <p:nvSpPr>
          <p:cNvPr id="20" name="타원 19"/>
          <p:cNvSpPr/>
          <p:nvPr/>
        </p:nvSpPr>
        <p:spPr>
          <a:xfrm>
            <a:off x="716533" y="3213005"/>
            <a:ext cx="282623" cy="282623"/>
          </a:xfrm>
          <a:prstGeom prst="ellipse">
            <a:avLst/>
          </a:prstGeom>
          <a:solidFill>
            <a:srgbClr val="F14757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600" b="1" dirty="0" smtClean="0"/>
              <a:t>예</a:t>
            </a:r>
          </a:p>
        </p:txBody>
      </p:sp>
      <p:sp>
        <p:nvSpPr>
          <p:cNvPr id="21" name="타원 20"/>
          <p:cNvSpPr/>
          <p:nvPr/>
        </p:nvSpPr>
        <p:spPr>
          <a:xfrm>
            <a:off x="2813783" y="3376331"/>
            <a:ext cx="1357322" cy="42862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2" name="타원형 설명선 21"/>
          <p:cNvSpPr/>
          <p:nvPr/>
        </p:nvSpPr>
        <p:spPr>
          <a:xfrm>
            <a:off x="3492444" y="2644122"/>
            <a:ext cx="1214446" cy="642942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표지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0611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2" grpId="0" animBg="1"/>
      <p:bldP spid="13" grpId="0"/>
      <p:bldP spid="14" grpId="0"/>
      <p:bldP spid="19" grpId="0"/>
      <p:bldP spid="20" grpId="0" animBg="1"/>
      <p:bldP spid="21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3" name="모서리가 둥근 직사각형 13"/>
          <p:cNvSpPr/>
          <p:nvPr/>
        </p:nvSpPr>
        <p:spPr>
          <a:xfrm rot="21600000">
            <a:off x="328578" y="2089955"/>
            <a:ext cx="1592193" cy="1019304"/>
          </a:xfrm>
          <a:prstGeom prst="roundRect">
            <a:avLst>
              <a:gd name="adj" fmla="val 18750"/>
            </a:avLst>
          </a:prstGeom>
          <a:solidFill>
            <a:schemeClr val="accent2"/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4" name="직사각형 14"/>
          <p:cNvSpPr txBox="1"/>
          <p:nvPr/>
        </p:nvSpPr>
        <p:spPr>
          <a:xfrm>
            <a:off x="352337" y="2439776"/>
            <a:ext cx="1544730" cy="29751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뜻</a:t>
            </a:r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2128147" y="2080497"/>
            <a:ext cx="5821255" cy="1019248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2275320" y="2222939"/>
            <a:ext cx="5620875" cy="547628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맑은 고딕"/>
                <a:ea typeface="맑은 고딕"/>
                <a:sym typeface="Wingdings"/>
              </a:rPr>
              <a:t>대상에 대한 구체적이고 친근한 예를 들어 설명하는 방법.</a:t>
            </a:r>
          </a:p>
        </p:txBody>
      </p:sp>
      <p:sp>
        <p:nvSpPr>
          <p:cNvPr id="197" name="타원 14"/>
          <p:cNvSpPr/>
          <p:nvPr/>
        </p:nvSpPr>
        <p:spPr>
          <a:xfrm rot="21600000">
            <a:off x="695704" y="1361142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982148" y="1213969"/>
            <a:ext cx="5884644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'</a:t>
            </a:r>
            <a:r>
              <a:rPr lang="ko-KR" altLang="en-US" sz="2800" b="1" spc="5" dirty="0" err="1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예시'의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sp>
        <p:nvSpPr>
          <p:cNvPr id="199" name="모서리가 둥근 직사각형 8"/>
          <p:cNvSpPr/>
          <p:nvPr/>
        </p:nvSpPr>
        <p:spPr>
          <a:xfrm rot="21600000">
            <a:off x="342821" y="3286310"/>
            <a:ext cx="1590635" cy="1016076"/>
          </a:xfrm>
          <a:prstGeom prst="roundRect">
            <a:avLst>
              <a:gd name="adj" fmla="val 18750"/>
            </a:avLst>
          </a:prstGeom>
          <a:solidFill>
            <a:schemeClr val="accent3"/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0" name="직사각형 9"/>
          <p:cNvSpPr txBox="1"/>
          <p:nvPr/>
        </p:nvSpPr>
        <p:spPr>
          <a:xfrm>
            <a:off x="488437" y="3430311"/>
            <a:ext cx="1373798" cy="73914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효과</a:t>
            </a:r>
          </a:p>
        </p:txBody>
      </p:sp>
      <p:sp>
        <p:nvSpPr>
          <p:cNvPr id="201" name="모서리가 둥근 직사각형 10"/>
          <p:cNvSpPr/>
          <p:nvPr/>
        </p:nvSpPr>
        <p:spPr>
          <a:xfrm rot="21600000">
            <a:off x="2150850" y="3286310"/>
            <a:ext cx="5892477" cy="1016076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25601" cap="rnd" cmpd="sng" algn="ctr">
            <a:solidFill>
              <a:srgbClr val="7FB510"/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2" name="직사각형 11"/>
          <p:cNvSpPr txBox="1"/>
          <p:nvPr/>
        </p:nvSpPr>
        <p:spPr>
          <a:xfrm>
            <a:off x="2166652" y="3430310"/>
            <a:ext cx="6016656" cy="73914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392" b="1" spc="5">
                <a:latin typeface="함초롬돋움"/>
                <a:ea typeface="함초롬돋움"/>
                <a:sym typeface="Wingdings"/>
              </a:rPr>
              <a:t>설명하고자 하는 바를 쉽게 이해시킬 수 있으며, 세밀한 부분까지도 제시할 수 있음.</a:t>
            </a:r>
          </a:p>
        </p:txBody>
      </p:sp>
      <p:sp>
        <p:nvSpPr>
          <p:cNvPr id="203" name="모서리가 둥근 직사각형 12"/>
          <p:cNvSpPr/>
          <p:nvPr/>
        </p:nvSpPr>
        <p:spPr>
          <a:xfrm rot="21600000">
            <a:off x="359529" y="4506532"/>
            <a:ext cx="1589021" cy="1077839"/>
          </a:xfrm>
          <a:prstGeom prst="roundRect">
            <a:avLst>
              <a:gd name="adj" fmla="val 18750"/>
            </a:avLst>
          </a:prstGeom>
          <a:solidFill>
            <a:schemeClr val="accent4"/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4" name="직사각형 13"/>
          <p:cNvSpPr txBox="1"/>
          <p:nvPr/>
        </p:nvSpPr>
        <p:spPr>
          <a:xfrm>
            <a:off x="287751" y="4650533"/>
            <a:ext cx="1722667" cy="82778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>
                <a:solidFill>
                  <a:srgbClr val="FFFFFF"/>
                </a:solidFill>
                <a:sym typeface="Wingdings"/>
              </a:rPr>
              <a:t>표현 형식</a:t>
            </a:r>
          </a:p>
        </p:txBody>
      </p:sp>
      <p:sp>
        <p:nvSpPr>
          <p:cNvPr id="205" name="모서리가 둥근 직사각형 14"/>
          <p:cNvSpPr/>
          <p:nvPr/>
        </p:nvSpPr>
        <p:spPr>
          <a:xfrm rot="21600000">
            <a:off x="2092608" y="4506532"/>
            <a:ext cx="5892477" cy="1077839"/>
          </a:xfrm>
          <a:prstGeom prst="roundRect">
            <a:avLst>
              <a:gd name="adj" fmla="val 18750"/>
            </a:avLst>
          </a:prstGeom>
          <a:noFill/>
          <a:ln w="25601" cap="rnd" cmpd="sng" algn="ctr">
            <a:solidFill>
              <a:srgbClr val="42C7F1"/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6" name="직사각형 15"/>
          <p:cNvSpPr txBox="1"/>
          <p:nvPr/>
        </p:nvSpPr>
        <p:spPr>
          <a:xfrm>
            <a:off x="2238223" y="4650533"/>
            <a:ext cx="5801528" cy="82778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192" b="1" spc="5">
                <a:latin typeface="함초롬돋움"/>
                <a:ea typeface="함초롬돋움"/>
                <a:sym typeface="Wingdings"/>
              </a:rPr>
              <a:t>‘예를 들면(어)’, ‘예컨대’, ‘가령’, ‘이를테면’, ‘다음과 같은 예가 있다.’ 등의 표현을 사용함.</a:t>
            </a:r>
          </a:p>
        </p:txBody>
      </p:sp>
    </p:spTree>
    <p:extLst>
      <p:ext uri="{BB962C8B-B14F-4D97-AF65-F5344CB8AC3E}">
        <p14:creationId xmlns:p14="http://schemas.microsoft.com/office/powerpoint/2010/main" val="16058535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413689" y="942833"/>
            <a:ext cx="8091575" cy="1746810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494370" y="1020817"/>
            <a:ext cx="7943659" cy="172658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400" dirty="0"/>
              <a:t>4. </a:t>
            </a:r>
            <a:r>
              <a:rPr lang="ko-KR" altLang="en-US" sz="2400" dirty="0"/>
              <a:t>중인 출신인 김홍도는 거드름 피우는 양반보다 삶을 열심히 살아가는 평민을 더 사랑했다</a:t>
            </a:r>
            <a:r>
              <a:rPr lang="en-US" altLang="ko-KR" sz="2400" dirty="0"/>
              <a:t>. </a:t>
            </a:r>
            <a:r>
              <a:rPr lang="ko-KR" altLang="en-US" sz="2400" dirty="0"/>
              <a:t>이러한 화가의 마음은 그가 그린 다른 그림에서도 찾을 수 있는데</a:t>
            </a:r>
            <a:r>
              <a:rPr lang="en-US" altLang="ko-KR" sz="2400" dirty="0"/>
              <a:t>, </a:t>
            </a:r>
            <a:r>
              <a:rPr lang="ko-KR" altLang="en-US" sz="2400" dirty="0"/>
              <a:t>「씨름」</a:t>
            </a:r>
            <a:r>
              <a:rPr lang="en-US" altLang="ko-KR" sz="2400" dirty="0"/>
              <a:t>, </a:t>
            </a:r>
            <a:r>
              <a:rPr lang="ko-KR" altLang="en-US" sz="2400" dirty="0"/>
              <a:t>「빨래터」</a:t>
            </a:r>
            <a:r>
              <a:rPr lang="en-US" altLang="ko-KR" sz="2400" dirty="0"/>
              <a:t>, </a:t>
            </a:r>
            <a:r>
              <a:rPr lang="ko-KR" altLang="en-US" sz="2400" dirty="0"/>
              <a:t>「나들이」 등이 그 예이다</a:t>
            </a:r>
            <a:r>
              <a:rPr lang="en-US" altLang="ko-KR" sz="2400" dirty="0"/>
              <a:t>. </a:t>
            </a:r>
            <a:endParaRPr lang="ko-KR" altLang="en-US" sz="2400" dirty="0"/>
          </a:p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2491" b="1" spc="5" dirty="0">
              <a:latin typeface="맑은 고딕"/>
              <a:ea typeface="맑은 고딕"/>
              <a:sym typeface="Wingdings"/>
            </a:endParaRPr>
          </a:p>
        </p:txBody>
      </p:sp>
      <p:sp>
        <p:nvSpPr>
          <p:cNvPr id="197" name="타원 14"/>
          <p:cNvSpPr/>
          <p:nvPr/>
        </p:nvSpPr>
        <p:spPr>
          <a:xfrm rot="21600000">
            <a:off x="538701" y="365145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824612" y="193505"/>
            <a:ext cx="7141219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＇</a:t>
            </a:r>
            <a:r>
              <a:rPr lang="ko-KR" altLang="en-US" sz="2800" b="1" spc="5" dirty="0" err="1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예시＇의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 방법으로 쓴 글 </a:t>
            </a:r>
            <a:r>
              <a:rPr lang="en-US" altLang="ko-KR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(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학습지</a:t>
            </a:r>
            <a:r>
              <a:rPr lang="en-US" altLang="ko-KR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)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sp>
        <p:nvSpPr>
          <p:cNvPr id="20" name="모서리가 둥근 직사각형 15"/>
          <p:cNvSpPr/>
          <p:nvPr/>
        </p:nvSpPr>
        <p:spPr>
          <a:xfrm>
            <a:off x="392467" y="2896416"/>
            <a:ext cx="8091575" cy="1797349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1" name="직사각형 16"/>
          <p:cNvSpPr txBox="1"/>
          <p:nvPr/>
        </p:nvSpPr>
        <p:spPr>
          <a:xfrm>
            <a:off x="450207" y="3046552"/>
            <a:ext cx="7809187" cy="1562613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400" dirty="0"/>
              <a:t>10. </a:t>
            </a:r>
            <a:r>
              <a:rPr lang="ko-KR" altLang="en-US" sz="2400" dirty="0"/>
              <a:t>간접세는 소득이나 재산에 상관없이 모두에게 똑같이 적용된다</a:t>
            </a:r>
            <a:r>
              <a:rPr lang="en-US" altLang="ko-KR" sz="2400" dirty="0"/>
              <a:t>. </a:t>
            </a:r>
            <a:r>
              <a:rPr lang="ko-KR" altLang="en-US" sz="2400" dirty="0"/>
              <a:t>음료수를 사 마실 때</a:t>
            </a:r>
            <a:r>
              <a:rPr lang="en-US" altLang="ko-KR" sz="2400" dirty="0"/>
              <a:t>, </a:t>
            </a:r>
            <a:r>
              <a:rPr lang="ko-KR" altLang="en-US" sz="2400" dirty="0"/>
              <a:t>소득이 많은 사람이든 소득이 적은 사람이든 동일한 음료수를 산다면 모두 똑같은 세금을 내고 있는 셈이다</a:t>
            </a:r>
            <a:r>
              <a:rPr lang="en-US" altLang="ko-KR" sz="2400" dirty="0"/>
              <a:t>. </a:t>
            </a:r>
            <a:endParaRPr lang="ko-KR" altLang="en-US" sz="2400" dirty="0"/>
          </a:p>
        </p:txBody>
      </p:sp>
      <p:sp>
        <p:nvSpPr>
          <p:cNvPr id="23" name="모서리가 둥근 직사각형 15"/>
          <p:cNvSpPr/>
          <p:nvPr/>
        </p:nvSpPr>
        <p:spPr>
          <a:xfrm>
            <a:off x="431509" y="4842500"/>
            <a:ext cx="8091575" cy="1875799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4" name="직사각형 16"/>
          <p:cNvSpPr txBox="1"/>
          <p:nvPr/>
        </p:nvSpPr>
        <p:spPr>
          <a:xfrm>
            <a:off x="484285" y="5051015"/>
            <a:ext cx="7950382" cy="131003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fontAlgn="base" latinLnBrk="0"/>
            <a:r>
              <a:rPr lang="en-US" altLang="ko-KR" sz="2400" dirty="0"/>
              <a:t>11. </a:t>
            </a:r>
            <a:r>
              <a:rPr lang="ko-KR" altLang="en-US" sz="2400" dirty="0"/>
              <a:t>지구 온난화의 영향으로 우리나라에서도 아열대 작물의 재배가 늘고 있다</a:t>
            </a:r>
            <a:r>
              <a:rPr lang="en-US" altLang="ko-KR" sz="2400" dirty="0"/>
              <a:t>. </a:t>
            </a:r>
            <a:r>
              <a:rPr lang="ko-KR" altLang="en-US" sz="2400" dirty="0"/>
              <a:t>예를 들어 제주도에서는 감귤 농사 대신 바나나</a:t>
            </a:r>
            <a:r>
              <a:rPr lang="en-US" altLang="ko-KR" sz="2400" dirty="0"/>
              <a:t>, </a:t>
            </a:r>
            <a:r>
              <a:rPr lang="ko-KR" altLang="en-US" sz="2400" dirty="0"/>
              <a:t>망고</a:t>
            </a:r>
            <a:r>
              <a:rPr lang="en-US" altLang="ko-KR" sz="2400" dirty="0"/>
              <a:t>, </a:t>
            </a:r>
            <a:r>
              <a:rPr lang="ko-KR" altLang="en-US" sz="2400" dirty="0"/>
              <a:t>파파야 등의 아열대 작물을 재배하는 농가가 늘고 있다</a:t>
            </a:r>
            <a:r>
              <a:rPr lang="en-US" altLang="ko-KR" sz="2400" dirty="0"/>
              <a:t>. </a:t>
            </a:r>
            <a:endParaRPr lang="ko-KR" altLang="en-US" sz="2400" dirty="0"/>
          </a:p>
        </p:txBody>
      </p:sp>
      <p:cxnSp>
        <p:nvCxnSpPr>
          <p:cNvPr id="25" name="직선 연결선 24"/>
          <p:cNvCxnSpPr/>
          <p:nvPr/>
        </p:nvCxnSpPr>
        <p:spPr>
          <a:xfrm flipV="1">
            <a:off x="712804" y="2550690"/>
            <a:ext cx="5365268" cy="2862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3166237" y="3812794"/>
            <a:ext cx="9504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3935409" y="5780399"/>
            <a:ext cx="1573306" cy="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오른쪽 중괄호 7"/>
          <p:cNvSpPr/>
          <p:nvPr/>
        </p:nvSpPr>
        <p:spPr>
          <a:xfrm rot="5033977">
            <a:off x="2548625" y="2383454"/>
            <a:ext cx="848643" cy="1845186"/>
          </a:xfrm>
          <a:prstGeom prst="rightBrace">
            <a:avLst>
              <a:gd name="adj1" fmla="val 16499"/>
              <a:gd name="adj2" fmla="val 46207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 rot="21102643">
            <a:off x="2253528" y="2633144"/>
            <a:ext cx="1438835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ko-KR" altLang="en-US" sz="2800" b="1" dirty="0" smtClean="0">
                <a:latin typeface="a공주를부탁해" panose="02020600000000000000" pitchFamily="18" charset="-127"/>
                <a:ea typeface="a공주를부탁해" panose="02020600000000000000" pitchFamily="18" charset="-127"/>
              </a:rPr>
              <a:t>예를 들어</a:t>
            </a:r>
            <a:endParaRPr lang="ko-KR" altLang="en-US" sz="2800" b="1" dirty="0">
              <a:latin typeface="a공주를부탁해" panose="02020600000000000000" pitchFamily="18" charset="-127"/>
              <a:ea typeface="a공주를부탁해" panose="02020600000000000000" pitchFamily="18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5542332" y="2050631"/>
            <a:ext cx="569357" cy="52707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22180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/>
      <p:bldP spid="20" grpId="0" animBg="1"/>
      <p:bldP spid="21" grpId="0"/>
      <p:bldP spid="23" grpId="0" animBg="1"/>
      <p:bldP spid="24" grpId="0"/>
      <p:bldP spid="8" grpId="0" animBg="1"/>
      <p:bldP spid="9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11136" y="533236"/>
            <a:ext cx="8086724" cy="1071570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dirty="0" smtClean="0"/>
              <a:t> 다음 글에서 정의와 예시를 찾아보자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902607" y="2222951"/>
            <a:ext cx="7572428" cy="334495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방언이란 한 언어에서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사용 지역 또는 사회 계층에 따라 분화된 말의 체계이다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예를 들어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‘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할아버지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’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란 표준어를 제주도에서는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‘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하르방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’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이라고 부르고 강원도에서는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‘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할배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’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라고 부르는 것은 지역 방언의 예이고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군인과 같은 특정 직업의 사람들이 해군을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‘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물개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’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라고 부르는 것은 사회 방언의 예이다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448739" y="1867023"/>
            <a:ext cx="1143008" cy="50006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정의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4188755" y="2508703"/>
            <a:ext cx="1143008" cy="500066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예시</a:t>
            </a:r>
            <a:endParaRPr kumimoji="0" lang="ko-KR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902607" y="3294521"/>
            <a:ext cx="3500462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오른쪽 대괄호 16"/>
          <p:cNvSpPr/>
          <p:nvPr/>
        </p:nvSpPr>
        <p:spPr>
          <a:xfrm>
            <a:off x="8332159" y="3080207"/>
            <a:ext cx="285752" cy="2286016"/>
          </a:xfrm>
          <a:prstGeom prst="rightBracket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2" t="22414" r="28985" b="25033"/>
          <a:stretch/>
        </p:blipFill>
        <p:spPr>
          <a:xfrm>
            <a:off x="336176" y="174812"/>
            <a:ext cx="1680883" cy="1559859"/>
          </a:xfrm>
          <a:prstGeom prst="rect">
            <a:avLst/>
          </a:prstGeom>
        </p:spPr>
      </p:pic>
      <p:cxnSp>
        <p:nvCxnSpPr>
          <p:cNvPr id="9" name="직선 연결선 8"/>
          <p:cNvCxnSpPr/>
          <p:nvPr/>
        </p:nvCxnSpPr>
        <p:spPr>
          <a:xfrm>
            <a:off x="1045483" y="2794455"/>
            <a:ext cx="7215238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962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149059" y="877534"/>
            <a:ext cx="8454614" cy="5564393"/>
            <a:chOff x="673427" y="2483222"/>
            <a:chExt cx="7797145" cy="1891554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730670" y="2519082"/>
              <a:ext cx="7739902" cy="1855694"/>
            </a:xfrm>
            <a:prstGeom prst="roundRect">
              <a:avLst>
                <a:gd name="adj" fmla="val 6448"/>
              </a:avLst>
            </a:prstGeom>
            <a:solidFill>
              <a:srgbClr val="F14757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80000"/>
                </a:lnSpc>
              </a:pPr>
              <a:endParaRPr lang="ko-KR" altLang="en-US" b="1" dirty="0" smtClean="0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673427" y="2483222"/>
              <a:ext cx="7752322" cy="1855637"/>
            </a:xfrm>
            <a:prstGeom prst="roundRect">
              <a:avLst>
                <a:gd name="adj" fmla="val 6562"/>
              </a:avLst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80000"/>
                </a:lnSpc>
                <a:buSzPct val="80000"/>
              </a:pPr>
              <a:endParaRPr lang="ko-KR" altLang="en-US" b="1" dirty="0" smtClean="0">
                <a:solidFill>
                  <a:schemeClr val="lt1"/>
                </a:solidFill>
              </a:endParaRP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466724" y="1216660"/>
            <a:ext cx="2510262" cy="558800"/>
            <a:chOff x="466724" y="1216660"/>
            <a:chExt cx="2108836" cy="558800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466724" y="1216660"/>
              <a:ext cx="2078356" cy="558800"/>
            </a:xfrm>
            <a:prstGeom prst="roundRect">
              <a:avLst/>
            </a:prstGeom>
            <a:solidFill>
              <a:srgbClr val="DCC4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38" name="텍스트 개체 틀 55"/>
            <p:cNvSpPr txBox="1">
              <a:spLocks/>
            </p:cNvSpPr>
            <p:nvPr/>
          </p:nvSpPr>
          <p:spPr>
            <a:xfrm>
              <a:off x="692149" y="1281829"/>
              <a:ext cx="1883411" cy="492443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 algn="ctr" fontAlgn="base">
                <a:spcBef>
                  <a:spcPct val="20000"/>
                </a:spcBef>
              </a:pPr>
              <a:r>
                <a:rPr lang="ko-KR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비교      대조</a:t>
              </a:r>
            </a:p>
          </p:txBody>
        </p:sp>
      </p:grpSp>
      <p:sp>
        <p:nvSpPr>
          <p:cNvPr id="80" name="텍스트 개체 틀 10"/>
          <p:cNvSpPr txBox="1">
            <a:spLocks/>
          </p:cNvSpPr>
          <p:nvPr/>
        </p:nvSpPr>
        <p:spPr>
          <a:xfrm>
            <a:off x="3025588" y="1233126"/>
            <a:ext cx="5578085" cy="980138"/>
          </a:xfrm>
          <a:prstGeom prst="rect">
            <a:avLst/>
          </a:prstGeom>
        </p:spPr>
        <p:txBody>
          <a:bodyPr lIns="0" rIns="0"/>
          <a:lstStyle/>
          <a:p>
            <a:pPr marL="361950" indent="-361950" fontAlgn="base">
              <a:spcBef>
                <a:spcPct val="20000"/>
              </a:spcBef>
              <a:buSzPct val="70000"/>
              <a:buBlip>
                <a:blip r:embed="rId2"/>
              </a:buBlip>
            </a:pPr>
            <a:r>
              <a:rPr lang="ko-KR" altLang="en-US" sz="28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둘 이상의 대상을 견주어서 공통점</a:t>
            </a:r>
            <a:r>
              <a:rPr lang="en-US" altLang="ko-KR" sz="28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8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비교</a:t>
            </a:r>
            <a:r>
              <a:rPr lang="en-US" altLang="ko-KR" sz="28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이나 차이점</a:t>
            </a:r>
            <a:r>
              <a:rPr lang="en-US" altLang="ko-KR" sz="28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8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대조</a:t>
            </a:r>
            <a:r>
              <a:rPr lang="en-US" altLang="ko-KR" sz="28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8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을 설명하는 방법</a:t>
            </a:r>
            <a:endParaRPr lang="en-US" altLang="ko-KR" sz="2800" b="1" spc="-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1950" lvl="0" indent="-361950" fontAlgn="base">
              <a:spcBef>
                <a:spcPct val="20000"/>
              </a:spcBef>
              <a:buSzPct val="70000"/>
              <a:buBlip>
                <a:blip r:embed="rId2"/>
              </a:buBlip>
            </a:pPr>
            <a:endParaRPr lang="en-US" altLang="ko-KR" sz="2800" b="1" spc="-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2"/>
          </p:nvPr>
        </p:nvSpPr>
        <p:spPr>
          <a:xfrm>
            <a:off x="8097726" y="491913"/>
            <a:ext cx="971550" cy="245998"/>
          </a:xfrm>
        </p:spPr>
        <p:txBody>
          <a:bodyPr/>
          <a:lstStyle/>
          <a:p>
            <a:r>
              <a:rPr lang="en-US" altLang="ko-KR" spc="-150" dirty="0"/>
              <a:t>180~190</a:t>
            </a:r>
            <a:r>
              <a:rPr lang="ko-KR" altLang="en-US" b="1" spc="-150" dirty="0"/>
              <a:t>쪽</a:t>
            </a:r>
          </a:p>
        </p:txBody>
      </p:sp>
      <p:sp>
        <p:nvSpPr>
          <p:cNvPr id="34" name="텍스트 개체 틀 49"/>
          <p:cNvSpPr>
            <a:spLocks noGrp="1"/>
          </p:cNvSpPr>
          <p:nvPr>
            <p:ph type="body" sz="quarter" idx="10"/>
          </p:nvPr>
        </p:nvSpPr>
        <p:spPr>
          <a:xfrm>
            <a:off x="-106680" y="125351"/>
            <a:ext cx="7380312" cy="540184"/>
          </a:xfrm>
        </p:spPr>
        <p:txBody>
          <a:bodyPr/>
          <a:lstStyle/>
          <a:p>
            <a:pPr marL="906462" indent="-742950">
              <a:buNone/>
            </a:pPr>
            <a:r>
              <a:rPr lang="en-US" altLang="ko-KR" sz="2400" b="1" dirty="0"/>
              <a:t>(1) </a:t>
            </a:r>
            <a:r>
              <a:rPr lang="ko-KR" altLang="en-US" sz="2400" b="1" dirty="0"/>
              <a:t>설명문 </a:t>
            </a:r>
            <a:r>
              <a:rPr lang="ko-KR" altLang="en-US" sz="2400" b="1" dirty="0" smtClean="0"/>
              <a:t>읽기</a:t>
            </a:r>
            <a:endParaRPr lang="ko-KR" altLang="en-US" sz="2400" b="1" dirty="0"/>
          </a:p>
        </p:txBody>
      </p:sp>
      <p:sp>
        <p:nvSpPr>
          <p:cNvPr id="58" name="타원 57"/>
          <p:cNvSpPr/>
          <p:nvPr/>
        </p:nvSpPr>
        <p:spPr>
          <a:xfrm>
            <a:off x="622554" y="2790113"/>
            <a:ext cx="282623" cy="282623"/>
          </a:xfrm>
          <a:prstGeom prst="ellipse">
            <a:avLst/>
          </a:prstGeom>
          <a:solidFill>
            <a:srgbClr val="F14757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600" b="1" dirty="0" smtClean="0"/>
              <a:t>예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837611" y="2697667"/>
            <a:ext cx="75742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200" b="1" dirty="0" smtClean="0">
                <a:solidFill>
                  <a:srgbClr val="00B050"/>
                </a:solidFill>
              </a:rPr>
              <a:t>텔레비전과 라디오는 둘 다 대중 매체로서</a:t>
            </a:r>
            <a:r>
              <a:rPr lang="en-US" altLang="ko-KR" sz="2200" b="1" dirty="0" smtClean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 b="1" dirty="0" smtClean="0">
                <a:solidFill>
                  <a:srgbClr val="00B050"/>
                </a:solidFill>
              </a:rPr>
              <a:t>사람들에게 지식과 정보를 제공한다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.</a:t>
            </a:r>
            <a:r>
              <a:rPr lang="en-US" altLang="ko-KR" sz="2200" b="1" dirty="0" smtClean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30" name="타원 29"/>
          <p:cNvSpPr/>
          <p:nvPr/>
        </p:nvSpPr>
        <p:spPr>
          <a:xfrm>
            <a:off x="638169" y="3730634"/>
            <a:ext cx="282623" cy="282623"/>
          </a:xfrm>
          <a:prstGeom prst="ellipse">
            <a:avLst/>
          </a:prstGeom>
          <a:solidFill>
            <a:srgbClr val="F14757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600" b="1" dirty="0" smtClean="0"/>
              <a:t>예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982862" y="3659731"/>
            <a:ext cx="749807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200" b="1" dirty="0" smtClean="0">
                <a:solidFill>
                  <a:srgbClr val="00B050"/>
                </a:solidFill>
              </a:rPr>
              <a:t>개는 주로 낮에 활동하는 데 반해</a:t>
            </a:r>
            <a:r>
              <a:rPr lang="en-US" altLang="ko-KR" sz="2200" b="1" dirty="0" smtClean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 </a:t>
            </a:r>
            <a:r>
              <a:rPr lang="ko-KR" altLang="en-US" sz="2200" b="1" dirty="0" smtClean="0">
                <a:solidFill>
                  <a:srgbClr val="00B050"/>
                </a:solidFill>
              </a:rPr>
              <a:t>고양이는 주로 밤에 활동한다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.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002746" y="3117498"/>
            <a:ext cx="1244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</a:t>
            </a:r>
            <a:r>
              <a:rPr lang="ko-KR" altLang="en-US" sz="2000" b="1" dirty="0" smtClean="0">
                <a:solidFill>
                  <a:schemeClr val="accent4"/>
                </a:solidFill>
              </a:rPr>
              <a:t>비교</a:t>
            </a:r>
            <a:endParaRPr lang="ko-KR" altLang="en-US" sz="2000" b="1" dirty="0">
              <a:solidFill>
                <a:schemeClr val="accent4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84292" y="4134552"/>
            <a:ext cx="1244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</a:t>
            </a:r>
            <a:r>
              <a:rPr lang="ko-KR" altLang="en-US" sz="2000" b="1" dirty="0" smtClean="0">
                <a:solidFill>
                  <a:schemeClr val="accent4"/>
                </a:solidFill>
              </a:rPr>
              <a:t>대조</a:t>
            </a:r>
            <a:endParaRPr lang="ko-KR" altLang="en-US" sz="2000" b="1" dirty="0">
              <a:solidFill>
                <a:schemeClr val="accent4"/>
              </a:solidFill>
            </a:endParaRPr>
          </a:p>
        </p:txBody>
      </p:sp>
      <p:sp>
        <p:nvSpPr>
          <p:cNvPr id="33" name="오른쪽 화살표 32"/>
          <p:cNvSpPr/>
          <p:nvPr/>
        </p:nvSpPr>
        <p:spPr>
          <a:xfrm>
            <a:off x="2464981" y="4238753"/>
            <a:ext cx="318977" cy="2126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오른쪽 화살표 38"/>
          <p:cNvSpPr/>
          <p:nvPr/>
        </p:nvSpPr>
        <p:spPr>
          <a:xfrm>
            <a:off x="3888617" y="3167202"/>
            <a:ext cx="318977" cy="2126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타원 39"/>
          <p:cNvSpPr/>
          <p:nvPr/>
        </p:nvSpPr>
        <p:spPr>
          <a:xfrm>
            <a:off x="549258" y="1316652"/>
            <a:ext cx="355919" cy="358815"/>
          </a:xfrm>
          <a:prstGeom prst="ellipse">
            <a:avLst/>
          </a:prstGeom>
          <a:solidFill>
            <a:srgbClr val="7030A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/>
              <a:t>3</a:t>
            </a:r>
            <a:endParaRPr lang="ko-KR" altLang="en-US" sz="2400" b="1" dirty="0"/>
          </a:p>
        </p:txBody>
      </p:sp>
      <p:sp>
        <p:nvSpPr>
          <p:cNvPr id="48" name="타원 47"/>
          <p:cNvSpPr/>
          <p:nvPr/>
        </p:nvSpPr>
        <p:spPr>
          <a:xfrm>
            <a:off x="4570769" y="3517608"/>
            <a:ext cx="675986" cy="59383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38169" y="4500281"/>
            <a:ext cx="777372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sz="2200" b="1" spc="-150" dirty="0" smtClean="0">
                <a:solidFill>
                  <a:srgbClr val="00B050"/>
                </a:solidFill>
                <a:latin typeface="+mn-ea"/>
              </a:rPr>
              <a:t>전설과 </a:t>
            </a:r>
            <a:r>
              <a:rPr lang="ko-KR" altLang="en-US" sz="2200" b="1" spc="-150" dirty="0">
                <a:solidFill>
                  <a:srgbClr val="00B050"/>
                </a:solidFill>
                <a:latin typeface="+mn-ea"/>
              </a:rPr>
              <a:t>민담은 모두 예부터 민간에 전해 내려오는 이야기이다</a:t>
            </a:r>
            <a:r>
              <a:rPr lang="en-US" altLang="ko-KR" spc="-150" dirty="0" smtClean="0">
                <a:latin typeface="HY궁서" pitchFamily="18" charset="-127"/>
                <a:ea typeface="HY궁서" pitchFamily="18" charset="-127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200" b="1" spc="-150" dirty="0">
                <a:solidFill>
                  <a:srgbClr val="00B050"/>
                </a:solidFill>
                <a:latin typeface="+mn-ea"/>
              </a:rPr>
              <a:t>하지만 전설은 특정한 증거물이 있어야 하고</a:t>
            </a:r>
            <a:r>
              <a:rPr lang="en-US" altLang="ko-KR" sz="2200" b="1" spc="-150" dirty="0">
                <a:solidFill>
                  <a:srgbClr val="00B050"/>
                </a:solidFill>
                <a:latin typeface="+mn-ea"/>
              </a:rPr>
              <a:t>, </a:t>
            </a:r>
            <a:r>
              <a:rPr lang="ko-KR" altLang="en-US" sz="2200" b="1" spc="-150" dirty="0">
                <a:solidFill>
                  <a:srgbClr val="00B050"/>
                </a:solidFill>
                <a:latin typeface="+mn-ea"/>
              </a:rPr>
              <a:t>민담은 증거물이 필요하지 않다</a:t>
            </a:r>
            <a:r>
              <a:rPr lang="en-US" altLang="ko-KR" sz="2200" b="1" spc="-150" dirty="0" smtClean="0">
                <a:solidFill>
                  <a:srgbClr val="00B050"/>
                </a:solidFill>
                <a:latin typeface="+mn-ea"/>
              </a:rPr>
              <a:t>.</a:t>
            </a:r>
            <a:endParaRPr lang="en-US" altLang="ko-KR" sz="2200" b="1" dirty="0">
              <a:solidFill>
                <a:srgbClr val="00B050"/>
              </a:solidFill>
              <a:latin typeface="+mn-ea"/>
            </a:endParaRPr>
          </a:p>
        </p:txBody>
      </p:sp>
      <p:sp>
        <p:nvSpPr>
          <p:cNvPr id="49" name="타원 48"/>
          <p:cNvSpPr/>
          <p:nvPr/>
        </p:nvSpPr>
        <p:spPr>
          <a:xfrm>
            <a:off x="982862" y="5113742"/>
            <a:ext cx="980409" cy="4772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50" name="타원 49"/>
          <p:cNvSpPr/>
          <p:nvPr/>
        </p:nvSpPr>
        <p:spPr>
          <a:xfrm>
            <a:off x="642393" y="4768930"/>
            <a:ext cx="282623" cy="282623"/>
          </a:xfrm>
          <a:prstGeom prst="ellipse">
            <a:avLst/>
          </a:prstGeom>
          <a:solidFill>
            <a:srgbClr val="F14757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600" b="1" dirty="0" smtClean="0"/>
              <a:t>예</a:t>
            </a:r>
          </a:p>
        </p:txBody>
      </p:sp>
      <p:sp>
        <p:nvSpPr>
          <p:cNvPr id="51" name="타원 50"/>
          <p:cNvSpPr/>
          <p:nvPr/>
        </p:nvSpPr>
        <p:spPr>
          <a:xfrm>
            <a:off x="651635" y="5255954"/>
            <a:ext cx="282623" cy="282623"/>
          </a:xfrm>
          <a:prstGeom prst="ellipse">
            <a:avLst/>
          </a:prstGeom>
          <a:solidFill>
            <a:srgbClr val="F14757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600" b="1" dirty="0" smtClean="0"/>
              <a:t>예</a:t>
            </a:r>
          </a:p>
        </p:txBody>
      </p:sp>
      <p:sp>
        <p:nvSpPr>
          <p:cNvPr id="25" name="타원 24"/>
          <p:cNvSpPr/>
          <p:nvPr/>
        </p:nvSpPr>
        <p:spPr>
          <a:xfrm>
            <a:off x="1795034" y="1327520"/>
            <a:ext cx="355919" cy="358815"/>
          </a:xfrm>
          <a:prstGeom prst="ellipse">
            <a:avLst/>
          </a:prstGeom>
          <a:solidFill>
            <a:srgbClr val="7030A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/>
              <a:t>4</a:t>
            </a:r>
            <a:endParaRPr lang="ko-KR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58" grpId="0" animBg="1"/>
      <p:bldP spid="59" grpId="0"/>
      <p:bldP spid="30" grpId="0" animBg="1"/>
      <p:bldP spid="31" grpId="0"/>
      <p:bldP spid="27" grpId="0"/>
      <p:bldP spid="29" grpId="0"/>
      <p:bldP spid="33" grpId="0" animBg="1"/>
      <p:bldP spid="39" grpId="0" animBg="1"/>
      <p:bldP spid="48" grpId="0" animBg="1"/>
      <p:bldP spid="4" grpId="0"/>
      <p:bldP spid="49" grpId="0" animBg="1"/>
      <p:bldP spid="50" grpId="0" animBg="1"/>
      <p:bldP spid="5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3" name="모서리가 둥근 직사각형 13"/>
          <p:cNvSpPr/>
          <p:nvPr/>
        </p:nvSpPr>
        <p:spPr>
          <a:xfrm rot="21600000">
            <a:off x="516836" y="2072512"/>
            <a:ext cx="1592193" cy="1019304"/>
          </a:xfrm>
          <a:prstGeom prst="roundRect">
            <a:avLst>
              <a:gd name="adj" fmla="val 18750"/>
            </a:avLst>
          </a:prstGeom>
          <a:solidFill>
            <a:schemeClr val="accent2"/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4" name="직사각형 14"/>
          <p:cNvSpPr txBox="1"/>
          <p:nvPr/>
        </p:nvSpPr>
        <p:spPr>
          <a:xfrm>
            <a:off x="540595" y="2422333"/>
            <a:ext cx="1544730" cy="29751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뜻</a:t>
            </a:r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2316405" y="2063054"/>
            <a:ext cx="6055161" cy="1019248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2463578" y="2205496"/>
            <a:ext cx="5620875" cy="547628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 dirty="0">
                <a:latin typeface="맑은 고딕"/>
                <a:ea typeface="맑은 고딕"/>
                <a:sym typeface="Wingdings"/>
              </a:rPr>
              <a:t>둘 이상의 대상이 지닌 공통점(비교)과 차이점(대조)을 들어 설명하는 방법</a:t>
            </a:r>
          </a:p>
        </p:txBody>
      </p:sp>
      <p:sp>
        <p:nvSpPr>
          <p:cNvPr id="197" name="타원 14"/>
          <p:cNvSpPr/>
          <p:nvPr/>
        </p:nvSpPr>
        <p:spPr>
          <a:xfrm rot="21600000">
            <a:off x="824613" y="1343699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1165014" y="1165915"/>
            <a:ext cx="6783232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'비교와 </a:t>
            </a:r>
            <a:r>
              <a:rPr lang="ko-KR" altLang="en-US" sz="2800" b="1" spc="5" dirty="0" err="1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대조'의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sp>
        <p:nvSpPr>
          <p:cNvPr id="199" name="모서리가 둥근 직사각형 8"/>
          <p:cNvSpPr/>
          <p:nvPr/>
        </p:nvSpPr>
        <p:spPr>
          <a:xfrm rot="21600000">
            <a:off x="531079" y="3268867"/>
            <a:ext cx="1590635" cy="1016076"/>
          </a:xfrm>
          <a:prstGeom prst="roundRect">
            <a:avLst>
              <a:gd name="adj" fmla="val 18750"/>
            </a:avLst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0" name="직사각형 9"/>
          <p:cNvSpPr txBox="1"/>
          <p:nvPr/>
        </p:nvSpPr>
        <p:spPr>
          <a:xfrm>
            <a:off x="676695" y="3412868"/>
            <a:ext cx="1373798" cy="73914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효과</a:t>
            </a:r>
          </a:p>
        </p:txBody>
      </p:sp>
      <p:sp>
        <p:nvSpPr>
          <p:cNvPr id="201" name="모서리가 둥근 직사각형 10"/>
          <p:cNvSpPr/>
          <p:nvPr/>
        </p:nvSpPr>
        <p:spPr>
          <a:xfrm rot="21600000">
            <a:off x="2339108" y="3268867"/>
            <a:ext cx="6032458" cy="1016076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25601" cap="rnd" cmpd="sng" algn="ctr">
            <a:solidFill>
              <a:srgbClr val="7FB510"/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2" name="직사각형 11"/>
          <p:cNvSpPr txBox="1"/>
          <p:nvPr/>
        </p:nvSpPr>
        <p:spPr>
          <a:xfrm>
            <a:off x="2354910" y="3412867"/>
            <a:ext cx="6016656" cy="73914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 dirty="0">
                <a:latin typeface="함초롬돋움"/>
                <a:ea typeface="함초롬돋움"/>
                <a:sym typeface="Wingdings"/>
              </a:rPr>
              <a:t>잘 알려진 대상으로 설명하려는 대상을 견주어 이해를 도움.</a:t>
            </a:r>
          </a:p>
        </p:txBody>
      </p:sp>
      <p:sp>
        <p:nvSpPr>
          <p:cNvPr id="203" name="모서리가 둥근 직사각형 12"/>
          <p:cNvSpPr/>
          <p:nvPr/>
        </p:nvSpPr>
        <p:spPr>
          <a:xfrm rot="21600000">
            <a:off x="547787" y="4489089"/>
            <a:ext cx="1589021" cy="1077839"/>
          </a:xfrm>
          <a:prstGeom prst="roundRect">
            <a:avLst>
              <a:gd name="adj" fmla="val 18750"/>
            </a:avLst>
          </a:prstGeom>
          <a:solidFill>
            <a:schemeClr val="accent1"/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4" name="직사각형 13"/>
          <p:cNvSpPr txBox="1"/>
          <p:nvPr/>
        </p:nvSpPr>
        <p:spPr>
          <a:xfrm>
            <a:off x="476009" y="4633090"/>
            <a:ext cx="1722667" cy="82778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>
                <a:solidFill>
                  <a:srgbClr val="FFFFFF"/>
                </a:solidFill>
                <a:sym typeface="Wingdings"/>
              </a:rPr>
              <a:t>표현 형식</a:t>
            </a:r>
          </a:p>
        </p:txBody>
      </p:sp>
      <p:sp>
        <p:nvSpPr>
          <p:cNvPr id="205" name="모서리가 둥근 직사각형 14"/>
          <p:cNvSpPr/>
          <p:nvPr/>
        </p:nvSpPr>
        <p:spPr>
          <a:xfrm rot="21600000">
            <a:off x="2316404" y="4489088"/>
            <a:ext cx="6117479" cy="1551029"/>
          </a:xfrm>
          <a:prstGeom prst="roundRect">
            <a:avLst>
              <a:gd name="adj" fmla="val 18750"/>
            </a:avLst>
          </a:prstGeom>
          <a:noFill/>
          <a:ln w="25601" cap="rnd" cmpd="sng" algn="ctr">
            <a:solidFill>
              <a:srgbClr val="42C7F1"/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6" name="직사각형 15"/>
          <p:cNvSpPr txBox="1"/>
          <p:nvPr/>
        </p:nvSpPr>
        <p:spPr>
          <a:xfrm>
            <a:off x="2241026" y="4563135"/>
            <a:ext cx="6088639" cy="130097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292" b="1" spc="5" dirty="0">
                <a:latin typeface="함초롬돋움"/>
                <a:ea typeface="함초롬돋움"/>
                <a:sym typeface="Wingdings"/>
              </a:rPr>
              <a:t>‘</a:t>
            </a:r>
            <a:r>
              <a:rPr lang="ko-KR" altLang="en-US" sz="2292" b="1" spc="5" dirty="0" err="1">
                <a:latin typeface="함초롬돋움"/>
                <a:ea typeface="함초롬돋움"/>
                <a:sym typeface="Wingdings"/>
              </a:rPr>
              <a:t>비교’는</a:t>
            </a:r>
            <a:r>
              <a:rPr lang="ko-KR" altLang="en-US" sz="2292" b="1" spc="5" dirty="0">
                <a:latin typeface="함초롬돋움"/>
                <a:ea typeface="함초롬돋움"/>
                <a:sym typeface="Wingdings"/>
              </a:rPr>
              <a:t> 특별한 형식 없음</a:t>
            </a:r>
            <a:r>
              <a:rPr lang="ko-KR" altLang="en-US" sz="2292" b="1" spc="5" dirty="0" smtClean="0">
                <a:latin typeface="함초롬돋움"/>
                <a:ea typeface="함초롬돋움"/>
                <a:sym typeface="Wingdings"/>
              </a:rPr>
              <a:t>.</a:t>
            </a:r>
            <a:r>
              <a:rPr lang="en-US" altLang="ko-KR" sz="2292" b="1" spc="5" dirty="0" smtClean="0">
                <a:latin typeface="함초롬돋움"/>
                <a:ea typeface="함초롬돋움"/>
                <a:sym typeface="Wingdings"/>
              </a:rPr>
              <a:t>(</a:t>
            </a:r>
            <a:r>
              <a:rPr lang="ko-KR" altLang="en-US" sz="2292" b="1" spc="5" dirty="0" smtClean="0">
                <a:latin typeface="함초롬돋움"/>
                <a:ea typeface="함초롬돋움"/>
                <a:sym typeface="Wingdings"/>
              </a:rPr>
              <a:t>비슷하다</a:t>
            </a:r>
            <a:r>
              <a:rPr lang="en-US" altLang="ko-KR" sz="2292" b="1" spc="5" dirty="0" smtClean="0">
                <a:latin typeface="함초롬돋움"/>
                <a:ea typeface="함초롬돋움"/>
                <a:sym typeface="Wingdings"/>
              </a:rPr>
              <a:t>, </a:t>
            </a:r>
            <a:r>
              <a:rPr lang="ko-KR" altLang="en-US" sz="2292" b="1" spc="5" dirty="0" smtClean="0">
                <a:latin typeface="함초롬돋움"/>
                <a:ea typeface="함초롬돋움"/>
                <a:sym typeface="Wingdings"/>
              </a:rPr>
              <a:t>유사하다</a:t>
            </a:r>
            <a:r>
              <a:rPr lang="en-US" altLang="ko-KR" sz="2292" b="1" spc="5" dirty="0" smtClean="0">
                <a:latin typeface="함초롬돋움"/>
                <a:ea typeface="함초롬돋움"/>
                <a:sym typeface="Wingdings"/>
              </a:rPr>
              <a:t>)</a:t>
            </a:r>
            <a:r>
              <a:rPr lang="ko-KR" altLang="en-US" sz="2292" b="1" spc="5" dirty="0" smtClean="0">
                <a:latin typeface="함초롬돋움"/>
                <a:ea typeface="함초롬돋움"/>
                <a:sym typeface="Wingdings"/>
              </a:rPr>
              <a:t> </a:t>
            </a:r>
            <a:r>
              <a:rPr lang="ko-KR" altLang="en-US" sz="2292" b="1" spc="5" dirty="0">
                <a:latin typeface="함초롬돋움"/>
                <a:ea typeface="함초롬돋움"/>
                <a:sym typeface="Wingdings"/>
              </a:rPr>
              <a:t>‘</a:t>
            </a:r>
            <a:r>
              <a:rPr lang="ko-KR" altLang="en-US" sz="2292" b="1" spc="5" dirty="0" err="1">
                <a:latin typeface="함초롬돋움"/>
                <a:ea typeface="함초롬돋움"/>
                <a:sym typeface="Wingdings"/>
              </a:rPr>
              <a:t>대조’는</a:t>
            </a:r>
            <a:r>
              <a:rPr lang="ko-KR" altLang="en-US" sz="2292" b="1" spc="5" dirty="0">
                <a:latin typeface="함초롬돋움"/>
                <a:ea typeface="함초롬돋움"/>
                <a:sym typeface="Wingdings"/>
              </a:rPr>
              <a:t> ‘그러나’, ‘하지만’, ‘반면(에)’ 등의 표현을 사용함.</a:t>
            </a:r>
          </a:p>
        </p:txBody>
      </p:sp>
    </p:spTree>
    <p:extLst>
      <p:ext uri="{BB962C8B-B14F-4D97-AF65-F5344CB8AC3E}">
        <p14:creationId xmlns:p14="http://schemas.microsoft.com/office/powerpoint/2010/main" val="18079340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370748" y="985662"/>
            <a:ext cx="8091575" cy="1059342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579425" y="1061547"/>
            <a:ext cx="7943659" cy="940628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fontAlgn="base" latinLnBrk="0"/>
            <a:r>
              <a:rPr lang="en-US" altLang="ko-KR" sz="2400" dirty="0"/>
              <a:t>2. </a:t>
            </a:r>
            <a:r>
              <a:rPr lang="ko-KR" altLang="en-US" sz="2400" dirty="0"/>
              <a:t>미생물이 유기물에 작용하여 물질의 성질을 바꾸어 놓는다는 점에서 발효는 부패와 비슷하다</a:t>
            </a:r>
            <a:r>
              <a:rPr lang="en-US" altLang="ko-KR" sz="2400" dirty="0"/>
              <a:t>.</a:t>
            </a:r>
            <a:endParaRPr lang="ko-KR" altLang="en-US" sz="2400" dirty="0"/>
          </a:p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2491" b="1" spc="5" dirty="0">
              <a:latin typeface="맑은 고딕"/>
              <a:ea typeface="맑은 고딕"/>
              <a:sym typeface="Wingdings"/>
            </a:endParaRPr>
          </a:p>
        </p:txBody>
      </p:sp>
      <p:sp>
        <p:nvSpPr>
          <p:cNvPr id="197" name="타원 14"/>
          <p:cNvSpPr/>
          <p:nvPr/>
        </p:nvSpPr>
        <p:spPr>
          <a:xfrm rot="21600000">
            <a:off x="538701" y="365145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824612" y="193505"/>
            <a:ext cx="5790435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＇</a:t>
            </a:r>
            <a:r>
              <a:rPr lang="ko-KR" altLang="en-US" sz="2800" b="1" spc="5" dirty="0" err="1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비교'</a:t>
            </a:r>
            <a:r>
              <a:rPr lang="ko-KR" altLang="en-US" sz="2800" b="1" spc="5" dirty="0" err="1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의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sp>
        <p:nvSpPr>
          <p:cNvPr id="20" name="모서리가 둥근 직사각형 15"/>
          <p:cNvSpPr/>
          <p:nvPr/>
        </p:nvSpPr>
        <p:spPr>
          <a:xfrm>
            <a:off x="335413" y="2216750"/>
            <a:ext cx="8091575" cy="1797349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1" name="직사각형 16"/>
          <p:cNvSpPr txBox="1"/>
          <p:nvPr/>
        </p:nvSpPr>
        <p:spPr>
          <a:xfrm>
            <a:off x="579425" y="2394323"/>
            <a:ext cx="7809187" cy="1562613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400" dirty="0"/>
              <a:t>8. </a:t>
            </a:r>
            <a:r>
              <a:rPr lang="ko-KR" altLang="en-US" sz="2400" dirty="0"/>
              <a:t>영화는 스크린이라는 일정한 공간 위에 시간적으로 흐르는 예술이며</a:t>
            </a:r>
            <a:r>
              <a:rPr lang="en-US" altLang="ko-KR" sz="2400" dirty="0"/>
              <a:t>, </a:t>
            </a:r>
            <a:r>
              <a:rPr lang="ko-KR" altLang="en-US" sz="2400" dirty="0"/>
              <a:t>연극 또한 무대라는 제한된 공간 위에서 시간적으로 형상화되는 예술이다</a:t>
            </a:r>
            <a:r>
              <a:rPr lang="en-US" altLang="ko-KR" sz="2400" dirty="0"/>
              <a:t>. </a:t>
            </a:r>
            <a:endParaRPr lang="ko-KR" altLang="en-US" sz="2400" dirty="0"/>
          </a:p>
          <a:p>
            <a:pPr algn="just" fontAlgn="base" latinLnBrk="0"/>
            <a:endParaRPr lang="ko-KR" altLang="en-US" sz="2400" dirty="0"/>
          </a:p>
        </p:txBody>
      </p:sp>
      <p:sp>
        <p:nvSpPr>
          <p:cNvPr id="23" name="모서리가 둥근 직사각형 15"/>
          <p:cNvSpPr/>
          <p:nvPr/>
        </p:nvSpPr>
        <p:spPr>
          <a:xfrm>
            <a:off x="387998" y="4316291"/>
            <a:ext cx="8091575" cy="1875799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4" name="직사각형 16"/>
          <p:cNvSpPr txBox="1"/>
          <p:nvPr/>
        </p:nvSpPr>
        <p:spPr>
          <a:xfrm>
            <a:off x="563131" y="4514121"/>
            <a:ext cx="7706810" cy="131003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800" dirty="0"/>
              <a:t>9. </a:t>
            </a:r>
            <a:r>
              <a:rPr lang="ko-KR" altLang="en-US" sz="2800" dirty="0"/>
              <a:t>꼴뚜기는 오징어와 마찬가지로 다리가 열 개이며</a:t>
            </a:r>
            <a:r>
              <a:rPr lang="en-US" altLang="ko-KR" sz="2800" dirty="0"/>
              <a:t>, </a:t>
            </a:r>
            <a:r>
              <a:rPr lang="ko-KR" altLang="en-US" sz="2800" dirty="0"/>
              <a:t>오징어와 형제처럼 전체적인 생김새도 비슷하다</a:t>
            </a:r>
            <a:r>
              <a:rPr lang="en-US" altLang="ko-KR" sz="2800" dirty="0"/>
              <a:t>.</a:t>
            </a:r>
            <a:endParaRPr lang="ko-KR" altLang="en-US" sz="2800" dirty="0"/>
          </a:p>
        </p:txBody>
      </p:sp>
      <p:cxnSp>
        <p:nvCxnSpPr>
          <p:cNvPr id="25" name="직선 연결선 24"/>
          <p:cNvCxnSpPr/>
          <p:nvPr/>
        </p:nvCxnSpPr>
        <p:spPr>
          <a:xfrm flipV="1">
            <a:off x="2874675" y="1912923"/>
            <a:ext cx="3740372" cy="3287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625752" y="5889553"/>
            <a:ext cx="1573306" cy="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타원 26"/>
          <p:cNvSpPr/>
          <p:nvPr/>
        </p:nvSpPr>
        <p:spPr>
          <a:xfrm>
            <a:off x="5017897" y="1363392"/>
            <a:ext cx="629868" cy="59952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22" name="직선 연결선 21"/>
          <p:cNvCxnSpPr/>
          <p:nvPr/>
        </p:nvCxnSpPr>
        <p:spPr>
          <a:xfrm flipV="1">
            <a:off x="2043953" y="2816273"/>
            <a:ext cx="4448287" cy="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>
            <a:endCxn id="21" idx="3"/>
          </p:cNvCxnSpPr>
          <p:nvPr/>
        </p:nvCxnSpPr>
        <p:spPr>
          <a:xfrm>
            <a:off x="5017897" y="3145536"/>
            <a:ext cx="3370715" cy="3009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타원 29"/>
          <p:cNvSpPr/>
          <p:nvPr/>
        </p:nvSpPr>
        <p:spPr>
          <a:xfrm>
            <a:off x="1052747" y="2328924"/>
            <a:ext cx="629868" cy="48734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3316551" y="2767798"/>
            <a:ext cx="737848" cy="44742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1052747" y="4514121"/>
            <a:ext cx="1146311" cy="50163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모서리가 둥근 직사각형 34"/>
          <p:cNvSpPr/>
          <p:nvPr/>
        </p:nvSpPr>
        <p:spPr>
          <a:xfrm>
            <a:off x="2743396" y="4500379"/>
            <a:ext cx="1146311" cy="50163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528103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/>
      <p:bldP spid="20" grpId="0" animBg="1"/>
      <p:bldP spid="21" grpId="0"/>
      <p:bldP spid="23" grpId="0" animBg="1"/>
      <p:bldP spid="24" grpId="0"/>
      <p:bldP spid="27" grpId="0" animBg="1"/>
      <p:bldP spid="30" grpId="0" animBg="1"/>
      <p:bldP spid="31" grpId="0" animBg="1"/>
      <p:bldP spid="14" grpId="0" animBg="1"/>
      <p:bldP spid="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370746" y="1363521"/>
            <a:ext cx="8091575" cy="5319668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492594" y="1608003"/>
            <a:ext cx="7943659" cy="4671773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400" dirty="0"/>
              <a:t>3. </a:t>
            </a:r>
            <a:r>
              <a:rPr lang="ko-KR" altLang="en-US" sz="2400" dirty="0" err="1" smtClean="0"/>
              <a:t>우리종은</a:t>
            </a:r>
            <a:r>
              <a:rPr lang="ko-KR" altLang="en-US" sz="2400" dirty="0" smtClean="0"/>
              <a:t> </a:t>
            </a:r>
            <a:r>
              <a:rPr lang="ko-KR" altLang="en-US" sz="2400" dirty="0"/>
              <a:t>서양종과 </a:t>
            </a:r>
            <a:r>
              <a:rPr lang="ko-KR" altLang="en-US" sz="2400" dirty="0" smtClean="0"/>
              <a:t>다르다</a:t>
            </a:r>
            <a:r>
              <a:rPr lang="en-US" altLang="ko-KR" sz="2400" dirty="0" smtClean="0"/>
              <a:t>.</a:t>
            </a:r>
            <a:r>
              <a:rPr lang="ko-KR" altLang="en-US" sz="2400" dirty="0" smtClean="0"/>
              <a:t>서양종은 </a:t>
            </a:r>
            <a:r>
              <a:rPr lang="ko-KR" altLang="en-US" sz="2400" dirty="0"/>
              <a:t>크리스마스카드에서 자주 보았듯 종 위쪽이 좁고 아래쪽은 벌어져 있다</a:t>
            </a:r>
            <a:r>
              <a:rPr lang="en-US" altLang="ko-KR" sz="2400" dirty="0"/>
              <a:t>. </a:t>
            </a:r>
            <a:r>
              <a:rPr lang="ko-KR" altLang="en-US" sz="2400" dirty="0" smtClean="0"/>
              <a:t>종속의 </a:t>
            </a:r>
            <a:r>
              <a:rPr lang="ko-KR" altLang="en-US" sz="2400" dirty="0"/>
              <a:t>쇠막대기로 종의 안쪽을 두드려 친다</a:t>
            </a:r>
            <a:r>
              <a:rPr lang="en-US" altLang="ko-KR" sz="2400" dirty="0"/>
              <a:t>. </a:t>
            </a:r>
            <a:r>
              <a:rPr lang="ko-KR" altLang="en-US" sz="2400" dirty="0"/>
              <a:t>주로 높은 곳에 매달아 놓기 때문에 종소리는 가늘고 높다</a:t>
            </a:r>
            <a:r>
              <a:rPr lang="en-US" altLang="ko-KR" sz="2400" dirty="0"/>
              <a:t>. </a:t>
            </a:r>
            <a:r>
              <a:rPr lang="ko-KR" altLang="en-US" sz="2400" dirty="0"/>
              <a:t>또한</a:t>
            </a:r>
            <a:r>
              <a:rPr lang="en-US" altLang="ko-KR" sz="2400" dirty="0"/>
              <a:t>, </a:t>
            </a:r>
            <a:r>
              <a:rPr lang="ko-KR" altLang="en-US" sz="2400" dirty="0"/>
              <a:t>종의 몸통을 주로 황동으로 만들었으므로 대체로 </a:t>
            </a:r>
            <a:r>
              <a:rPr lang="ko-KR" altLang="en-US" sz="2400" dirty="0" err="1"/>
              <a:t>누런색을</a:t>
            </a:r>
            <a:r>
              <a:rPr lang="ko-KR" altLang="en-US" sz="2400" dirty="0"/>
              <a:t> 띤다</a:t>
            </a:r>
            <a:r>
              <a:rPr lang="en-US" altLang="ko-KR" sz="2400" dirty="0"/>
              <a:t>. </a:t>
            </a:r>
            <a:endParaRPr lang="ko-KR" altLang="en-US" sz="2400" dirty="0"/>
          </a:p>
          <a:p>
            <a:pPr algn="just" fontAlgn="base" latinLnBrk="0"/>
            <a:r>
              <a:rPr lang="ko-KR" altLang="en-US" sz="2400" dirty="0"/>
              <a:t>우리 종은 몸통 선이 부드럽게 내려오다 아랫부분이 약간 안쪽으로 오므라져 있다</a:t>
            </a:r>
            <a:r>
              <a:rPr lang="en-US" altLang="ko-KR" sz="2400" dirty="0"/>
              <a:t>. </a:t>
            </a:r>
            <a:r>
              <a:rPr lang="ko-KR" altLang="en-US" sz="2400" dirty="0"/>
              <a:t>우리 종은 서양종과 달리 커다란 나무 막대로 종이 바깥쪽을 쳐서 소리를 낸다</a:t>
            </a:r>
            <a:r>
              <a:rPr lang="en-US" altLang="ko-KR" sz="2400" dirty="0"/>
              <a:t>. </a:t>
            </a:r>
            <a:r>
              <a:rPr lang="ko-KR" altLang="en-US" sz="2400" dirty="0"/>
              <a:t>우리 종은 땅에서 그리 높지 않은 곳에 걸어 놓기 때문에 종소리가 아래쪽으로 펼쳐진다</a:t>
            </a:r>
            <a:r>
              <a:rPr lang="en-US" altLang="ko-KR" sz="2400" dirty="0"/>
              <a:t>. </a:t>
            </a:r>
            <a:r>
              <a:rPr lang="ko-KR" altLang="en-US" sz="2400" dirty="0"/>
              <a:t>그래서 </a:t>
            </a:r>
            <a:r>
              <a:rPr lang="ko-KR" altLang="en-US" sz="2400" dirty="0" err="1"/>
              <a:t>굵직하면서</a:t>
            </a:r>
            <a:r>
              <a:rPr lang="ko-KR" altLang="en-US" sz="2400" dirty="0"/>
              <a:t> 은은한 소리가 난다</a:t>
            </a:r>
            <a:r>
              <a:rPr lang="en-US" altLang="ko-KR" sz="2400" dirty="0"/>
              <a:t>. </a:t>
            </a:r>
            <a:r>
              <a:rPr lang="ko-KR" altLang="en-US" sz="2400" dirty="0"/>
              <a:t>또한</a:t>
            </a:r>
            <a:r>
              <a:rPr lang="en-US" altLang="ko-KR" sz="2400" dirty="0"/>
              <a:t>, </a:t>
            </a:r>
            <a:r>
              <a:rPr lang="ko-KR" altLang="en-US" sz="2400" dirty="0"/>
              <a:t>청동으로 만들었기 때문에 대부분 푸른색을 띤다</a:t>
            </a:r>
            <a:r>
              <a:rPr lang="en-US" altLang="ko-KR" sz="2400" dirty="0"/>
              <a:t>. </a:t>
            </a:r>
            <a:endParaRPr lang="ko-KR" altLang="en-US" sz="2400" dirty="0"/>
          </a:p>
          <a:p>
            <a:pPr algn="just" fontAlgn="base" latinLnBrk="0"/>
            <a:endParaRPr lang="ko-KR" altLang="en-US" sz="3200" dirty="0"/>
          </a:p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2491" b="1" spc="5" dirty="0">
              <a:latin typeface="맑은 고딕"/>
              <a:ea typeface="맑은 고딕"/>
              <a:sym typeface="Wingdings"/>
            </a:endParaRPr>
          </a:p>
        </p:txBody>
      </p:sp>
      <p:sp>
        <p:nvSpPr>
          <p:cNvPr id="197" name="타원 14"/>
          <p:cNvSpPr/>
          <p:nvPr/>
        </p:nvSpPr>
        <p:spPr>
          <a:xfrm rot="21600000">
            <a:off x="538701" y="365145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824612" y="193505"/>
            <a:ext cx="6341119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＇대조 '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의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987055" y="1574568"/>
            <a:ext cx="1346364" cy="42382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모서리가 둥근 직사각형 34"/>
          <p:cNvSpPr/>
          <p:nvPr/>
        </p:nvSpPr>
        <p:spPr>
          <a:xfrm>
            <a:off x="3064428" y="1561711"/>
            <a:ext cx="1352105" cy="45547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5080029" y="1618662"/>
            <a:ext cx="1346364" cy="42382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 rot="19942007">
            <a:off x="270573" y="2295738"/>
            <a:ext cx="876814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1" dirty="0" smtClean="0">
                <a:latin typeface="+mn-ea"/>
              </a:rPr>
              <a:t>모양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36" name="TextBox 35"/>
          <p:cNvSpPr txBox="1"/>
          <p:nvPr/>
        </p:nvSpPr>
        <p:spPr>
          <a:xfrm rot="20184805">
            <a:off x="270574" y="2969089"/>
            <a:ext cx="876814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1" dirty="0" smtClean="0">
                <a:latin typeface="+mj-ea"/>
                <a:ea typeface="+mj-ea"/>
              </a:rPr>
              <a:t>소리</a:t>
            </a:r>
            <a:endParaRPr lang="ko-KR" altLang="en-US" sz="2000" b="1" dirty="0">
              <a:latin typeface="+mj-ea"/>
              <a:ea typeface="+mj-ea"/>
            </a:endParaRPr>
          </a:p>
        </p:txBody>
      </p:sp>
      <p:sp>
        <p:nvSpPr>
          <p:cNvPr id="37" name="TextBox 36"/>
          <p:cNvSpPr txBox="1"/>
          <p:nvPr/>
        </p:nvSpPr>
        <p:spPr>
          <a:xfrm rot="20120579">
            <a:off x="334992" y="3613255"/>
            <a:ext cx="876814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1" dirty="0" smtClean="0">
                <a:latin typeface="+mn-ea"/>
              </a:rPr>
              <a:t>색깔</a:t>
            </a:r>
            <a:endParaRPr lang="ko-KR" altLang="en-US" sz="20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3197569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/>
      <p:bldP spid="14" grpId="0" animBg="1"/>
      <p:bldP spid="35" grpId="0" animBg="1"/>
      <p:bldP spid="28" grpId="0" animBg="1"/>
      <p:bldP spid="32" grpId="0" animBg="1"/>
      <p:bldP spid="36" grpId="0" animBg="1"/>
      <p:bldP spid="3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418635" y="1254173"/>
            <a:ext cx="8091575" cy="3047114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492594" y="1608004"/>
            <a:ext cx="7943659" cy="2625961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400" dirty="0" smtClean="0"/>
              <a:t>5. </a:t>
            </a:r>
            <a:r>
              <a:rPr lang="ko-KR" altLang="en-US" sz="2400" dirty="0" err="1" smtClean="0"/>
              <a:t>미실과</a:t>
            </a:r>
            <a:r>
              <a:rPr lang="ko-KR" altLang="en-US" sz="2400" dirty="0" smtClean="0"/>
              <a:t> 선덕여왕의 권력에 대한 생각은 매우 다르다</a:t>
            </a:r>
            <a:r>
              <a:rPr lang="en-US" altLang="ko-KR" sz="2400" dirty="0" smtClean="0"/>
              <a:t>. </a:t>
            </a:r>
            <a:r>
              <a:rPr lang="ko-KR" altLang="en-US" sz="2400" dirty="0" err="1" smtClean="0"/>
              <a:t>미실은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백성들의 삶을 안정시켜야 한다는 생각도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신라의 미래를 위한 삼국통일의 계획도 없이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오로지 최고의 기득권을 가지기 위해 권력을 꿈꾸지만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선덕여왕은 약소국 신라 백성들의 삶을 안정시키고</a:t>
            </a:r>
            <a:r>
              <a:rPr lang="en-US" altLang="ko-KR" sz="2400" dirty="0" smtClean="0"/>
              <a:t>, </a:t>
            </a:r>
            <a:r>
              <a:rPr lang="ko-KR" altLang="en-US" sz="2400" dirty="0" err="1" smtClean="0"/>
              <a:t>삼국통일로</a:t>
            </a:r>
            <a:r>
              <a:rPr lang="ko-KR" altLang="en-US" sz="2400" dirty="0" smtClean="0"/>
              <a:t> 세상을 평화롭고 풍요롭게 만들겠다는 미래 비전을 위해 권력을 꿈꾸기 때문이다</a:t>
            </a:r>
            <a:r>
              <a:rPr lang="en-US" altLang="ko-KR" sz="2400" dirty="0" smtClean="0"/>
              <a:t>.</a:t>
            </a:r>
            <a:endParaRPr lang="ko-KR" altLang="en-US" sz="2400" dirty="0"/>
          </a:p>
        </p:txBody>
      </p:sp>
      <p:sp>
        <p:nvSpPr>
          <p:cNvPr id="197" name="타원 14"/>
          <p:cNvSpPr/>
          <p:nvPr/>
        </p:nvSpPr>
        <p:spPr>
          <a:xfrm rot="21600000">
            <a:off x="538701" y="365145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824612" y="193505"/>
            <a:ext cx="6297157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＇대조 '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의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888699" y="1618662"/>
            <a:ext cx="653486" cy="37972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모서리가 둥근 직사각형 34"/>
          <p:cNvSpPr/>
          <p:nvPr/>
        </p:nvSpPr>
        <p:spPr>
          <a:xfrm>
            <a:off x="1964447" y="1602811"/>
            <a:ext cx="1352105" cy="45547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3738815" y="1580578"/>
            <a:ext cx="4697438" cy="41781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824612" y="1429771"/>
            <a:ext cx="3515942" cy="95410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err="1" smtClean="0">
                <a:latin typeface="+mj-ea"/>
                <a:ea typeface="+mj-ea"/>
              </a:rPr>
              <a:t>미실은</a:t>
            </a:r>
            <a:r>
              <a:rPr lang="ko-KR" altLang="en-US" sz="2800" b="1" dirty="0" smtClean="0">
                <a:latin typeface="+mj-ea"/>
                <a:ea typeface="+mj-ea"/>
              </a:rPr>
              <a:t> 자신을 위해 권력 필요</a:t>
            </a:r>
            <a:endParaRPr lang="ko-KR" altLang="en-US" sz="2800" b="1" dirty="0"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26677" y="1331471"/>
            <a:ext cx="3857035" cy="95410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smtClean="0">
                <a:latin typeface="+mj-ea"/>
                <a:ea typeface="+mj-ea"/>
              </a:rPr>
              <a:t>선덕여왕은 신라를 위해 권력 필요</a:t>
            </a:r>
            <a:endParaRPr lang="ko-KR" altLang="en-US" sz="2800" b="1" dirty="0">
              <a:latin typeface="+mj-ea"/>
              <a:ea typeface="+mj-ea"/>
            </a:endParaRPr>
          </a:p>
        </p:txBody>
      </p:sp>
      <p:sp>
        <p:nvSpPr>
          <p:cNvPr id="17" name="모서리가 둥근 직사각형 15"/>
          <p:cNvSpPr/>
          <p:nvPr/>
        </p:nvSpPr>
        <p:spPr>
          <a:xfrm>
            <a:off x="492594" y="4627694"/>
            <a:ext cx="8091575" cy="1519178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90500" marR="0" indent="-190500" algn="just" fontAlgn="base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2400" kern="0" dirty="0">
                <a:solidFill>
                  <a:srgbClr val="000000"/>
                </a:solidFill>
                <a:latin typeface="+mn-ea"/>
              </a:rPr>
              <a:t>7. </a:t>
            </a:r>
            <a:r>
              <a:rPr lang="ko-KR" altLang="en-US" sz="2400" kern="0" dirty="0">
                <a:solidFill>
                  <a:srgbClr val="000000"/>
                </a:solidFill>
                <a:latin typeface="+mn-ea"/>
              </a:rPr>
              <a:t>발효는 우리에게 유용한 물질을 만드는 반면에</a:t>
            </a:r>
            <a:r>
              <a:rPr lang="en-US" altLang="ko-KR" sz="24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2400" kern="0" dirty="0">
                <a:solidFill>
                  <a:srgbClr val="000000"/>
                </a:solidFill>
                <a:latin typeface="+mn-ea"/>
              </a:rPr>
              <a:t>부패는 우리에게 해로운 물질을 만들어 낸다는 점에서 차이가 있다</a:t>
            </a:r>
            <a:r>
              <a:rPr lang="en-US" altLang="ko-KR" sz="2400" kern="0" dirty="0">
                <a:solidFill>
                  <a:srgbClr val="000000"/>
                </a:solidFill>
                <a:latin typeface="+mn-ea"/>
              </a:rPr>
              <a:t>.</a:t>
            </a:r>
            <a:endParaRPr lang="ko-KR" altLang="en-US" sz="2400" kern="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7320875" y="4798570"/>
            <a:ext cx="653486" cy="37972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500953" y="4772015"/>
            <a:ext cx="2474686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latin typeface="+mj-ea"/>
                <a:ea typeface="+mj-ea"/>
              </a:rPr>
              <a:t>발효</a:t>
            </a:r>
            <a:r>
              <a:rPr lang="en-US" altLang="ko-KR" sz="2400" b="1" dirty="0" smtClean="0">
                <a:latin typeface="+mj-ea"/>
                <a:ea typeface="+mj-ea"/>
              </a:rPr>
              <a:t>- </a:t>
            </a:r>
            <a:r>
              <a:rPr lang="ko-KR" altLang="en-US" sz="2400" b="1" dirty="0" smtClean="0">
                <a:latin typeface="+mj-ea"/>
                <a:ea typeface="+mj-ea"/>
              </a:rPr>
              <a:t>몸에 유용 </a:t>
            </a:r>
            <a:endParaRPr lang="ko-KR" altLang="en-US" sz="2400" b="1" dirty="0">
              <a:latin typeface="+mj-ea"/>
              <a:ea typeface="+mj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0543" y="4749817"/>
            <a:ext cx="2735428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latin typeface="+mj-ea"/>
                <a:ea typeface="+mj-ea"/>
              </a:rPr>
              <a:t>부패</a:t>
            </a:r>
            <a:r>
              <a:rPr lang="en-US" altLang="ko-KR" sz="2400" b="1" dirty="0" smtClean="0">
                <a:latin typeface="+mj-ea"/>
                <a:ea typeface="+mj-ea"/>
              </a:rPr>
              <a:t>- </a:t>
            </a:r>
            <a:r>
              <a:rPr lang="ko-KR" altLang="en-US" sz="2400" b="1" dirty="0" smtClean="0">
                <a:latin typeface="+mj-ea"/>
                <a:ea typeface="+mj-ea"/>
              </a:rPr>
              <a:t>몸에 해로움</a:t>
            </a:r>
            <a:endParaRPr lang="ko-KR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1572935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/>
      <p:bldP spid="14" grpId="0" animBg="1"/>
      <p:bldP spid="35" grpId="0" animBg="1"/>
      <p:bldP spid="28" grpId="0" animBg="1"/>
      <p:bldP spid="32" grpId="0" animBg="1"/>
      <p:bldP spid="36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1048871" y="126217"/>
            <a:ext cx="8229600" cy="868346"/>
          </a:xfrm>
        </p:spPr>
        <p:txBody>
          <a:bodyPr>
            <a:noAutofit/>
          </a:bodyPr>
          <a:lstStyle/>
          <a:p>
            <a:r>
              <a:rPr lang="ko-KR" altLang="en-US" sz="4000" dirty="0" smtClean="0">
                <a:solidFill>
                  <a:schemeClr val="bg1"/>
                </a:solidFill>
              </a:rPr>
              <a:t>비교와 대조 찾기</a:t>
            </a:r>
            <a:endParaRPr lang="ko-KR" altLang="en-US" sz="4000" dirty="0">
              <a:solidFill>
                <a:schemeClr val="bg1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  <a:ln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ko-KR" altLang="en-US" sz="2800" dirty="0" smtClean="0"/>
              <a:t>   풍물놀이와 사물놀이는 사물을 비롯한 풍물을 사용하여 전통 음악을 연주한다는 공통점이 있지만 차이점도 있다</a:t>
            </a:r>
            <a:r>
              <a:rPr lang="en-US" altLang="ko-KR" sz="2800" dirty="0" smtClean="0"/>
              <a:t>. </a:t>
            </a:r>
            <a:r>
              <a:rPr lang="ko-KR" altLang="en-US" sz="2800" dirty="0" smtClean="0"/>
              <a:t>먼저 사물놀이에는 꽹과리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북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장구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징이 사용되지만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풍물놀이에서는 이 악기들 이외에도 소고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나팔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태평소 등 더 많은 악기가 사용된다</a:t>
            </a:r>
            <a:r>
              <a:rPr lang="en-US" altLang="ko-KR" sz="2800" dirty="0" smtClean="0"/>
              <a:t>. </a:t>
            </a:r>
            <a:r>
              <a:rPr lang="ko-KR" altLang="en-US" sz="2800" dirty="0" smtClean="0"/>
              <a:t>그리고 사물놀이는 사람들이 춤을 추지 않고 무대 위에서 악기만 연주하지만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풍물놀이는 마당에서 춤을 추고 몸짓을 해 가며 악기를 연주한다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cxnSp>
        <p:nvCxnSpPr>
          <p:cNvPr id="5" name="직선 연결선 4"/>
          <p:cNvCxnSpPr/>
          <p:nvPr/>
        </p:nvCxnSpPr>
        <p:spPr>
          <a:xfrm>
            <a:off x="4429124" y="2000240"/>
            <a:ext cx="4000528" cy="158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857224" y="2571744"/>
            <a:ext cx="4000528" cy="158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타원 6"/>
          <p:cNvSpPr/>
          <p:nvPr/>
        </p:nvSpPr>
        <p:spPr>
          <a:xfrm>
            <a:off x="4357686" y="1000108"/>
            <a:ext cx="121444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smtClean="0"/>
              <a:t>비교</a:t>
            </a:r>
            <a:endParaRPr lang="ko-KR" altLang="en-US" sz="2400" dirty="0"/>
          </a:p>
        </p:txBody>
      </p:sp>
      <p:cxnSp>
        <p:nvCxnSpPr>
          <p:cNvPr id="8" name="직선 연결선 7"/>
          <p:cNvCxnSpPr/>
          <p:nvPr/>
        </p:nvCxnSpPr>
        <p:spPr>
          <a:xfrm>
            <a:off x="3214678" y="3143248"/>
            <a:ext cx="514353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857224" y="3643314"/>
            <a:ext cx="750099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857224" y="4214818"/>
            <a:ext cx="700092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1643042" y="4786322"/>
            <a:ext cx="664373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928662" y="5357826"/>
            <a:ext cx="750099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>
            <a:off x="857224" y="5929330"/>
            <a:ext cx="557216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타원 19"/>
          <p:cNvSpPr/>
          <p:nvPr/>
        </p:nvSpPr>
        <p:spPr>
          <a:xfrm>
            <a:off x="2000232" y="2643182"/>
            <a:ext cx="1214446" cy="50006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 smtClean="0"/>
              <a:t>대조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07518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513751" y="1560024"/>
            <a:ext cx="8094775" cy="4492579"/>
            <a:chOff x="685838" y="2514473"/>
            <a:chExt cx="7784734" cy="1864911"/>
          </a:xfrm>
        </p:grpSpPr>
        <p:sp>
          <p:nvSpPr>
            <p:cNvPr id="83" name="모서리가 둥근 직사각형 82"/>
            <p:cNvSpPr/>
            <p:nvPr/>
          </p:nvSpPr>
          <p:spPr>
            <a:xfrm>
              <a:off x="730670" y="2519082"/>
              <a:ext cx="7739902" cy="1855694"/>
            </a:xfrm>
            <a:prstGeom prst="roundRect">
              <a:avLst>
                <a:gd name="adj" fmla="val 6448"/>
              </a:avLst>
            </a:prstGeom>
            <a:solidFill>
              <a:srgbClr val="F14757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ko-KR" altLang="en-US" b="1" dirty="0" smtClean="0"/>
            </a:p>
          </p:txBody>
        </p:sp>
        <p:sp>
          <p:nvSpPr>
            <p:cNvPr id="84" name="모서리가 둥근 직사각형 83"/>
            <p:cNvSpPr/>
            <p:nvPr/>
          </p:nvSpPr>
          <p:spPr>
            <a:xfrm>
              <a:off x="685838" y="2514473"/>
              <a:ext cx="7752322" cy="1864911"/>
            </a:xfrm>
            <a:prstGeom prst="roundRect">
              <a:avLst>
                <a:gd name="adj" fmla="val 6562"/>
              </a:avLst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50000"/>
                </a:lnSpc>
                <a:buSzPct val="80000"/>
              </a:pPr>
              <a:endParaRPr lang="ko-KR" altLang="en-US" b="1" dirty="0" smtClean="0">
                <a:solidFill>
                  <a:schemeClr val="lt1"/>
                </a:solidFill>
              </a:endParaRPr>
            </a:p>
          </p:txBody>
        </p:sp>
      </p:grpSp>
      <p:sp>
        <p:nvSpPr>
          <p:cNvPr id="52" name="텍스트 개체 틀 51"/>
          <p:cNvSpPr>
            <a:spLocks noGrp="1"/>
          </p:cNvSpPr>
          <p:nvPr>
            <p:ph type="body" sz="quarter" idx="16"/>
          </p:nvPr>
        </p:nvSpPr>
        <p:spPr>
          <a:xfrm>
            <a:off x="8122751" y="476673"/>
            <a:ext cx="971550" cy="189533"/>
          </a:xfrm>
        </p:spPr>
        <p:txBody>
          <a:bodyPr/>
          <a:lstStyle/>
          <a:p>
            <a:r>
              <a:rPr lang="en-US" altLang="ko-KR" spc="-150" dirty="0" smtClean="0"/>
              <a:t>180~190</a:t>
            </a:r>
            <a:r>
              <a:rPr lang="ko-KR" altLang="en-US" b="1" spc="-150" dirty="0" smtClean="0"/>
              <a:t>쪽</a:t>
            </a:r>
            <a:endParaRPr lang="ko-KR" altLang="en-US" b="1" spc="-150" dirty="0"/>
          </a:p>
        </p:txBody>
      </p:sp>
      <p:sp>
        <p:nvSpPr>
          <p:cNvPr id="51" name="텍스트 개체 틀 50"/>
          <p:cNvSpPr>
            <a:spLocks noGrp="1"/>
          </p:cNvSpPr>
          <p:nvPr>
            <p:ph type="body" sz="quarter" idx="13"/>
          </p:nvPr>
        </p:nvSpPr>
        <p:spPr>
          <a:xfrm>
            <a:off x="0" y="943888"/>
            <a:ext cx="8675688" cy="430887"/>
          </a:xfrm>
        </p:spPr>
        <p:txBody>
          <a:bodyPr/>
          <a:lstStyle/>
          <a:p>
            <a:pPr fontAlgn="base">
              <a:buNone/>
            </a:pPr>
            <a:r>
              <a:rPr lang="en-US" altLang="ko-KR" b="1" dirty="0"/>
              <a:t>1. </a:t>
            </a:r>
            <a:r>
              <a:rPr lang="ko-KR" altLang="en-US" b="1" dirty="0" smtClean="0"/>
              <a:t>설명문의</a:t>
            </a:r>
            <a:r>
              <a:rPr lang="en-US" altLang="ko-KR" b="1" dirty="0"/>
              <a:t> </a:t>
            </a:r>
            <a:r>
              <a:rPr lang="ko-KR" altLang="en-US" b="1" dirty="0" smtClean="0"/>
              <a:t>뜻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개념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정의</a:t>
            </a:r>
            <a:r>
              <a:rPr lang="en-US" altLang="ko-KR" b="1" dirty="0" smtClean="0"/>
              <a:t>)</a:t>
            </a:r>
            <a:endParaRPr lang="ko-KR" altLang="en-US" b="1" dirty="0"/>
          </a:p>
        </p:txBody>
      </p:sp>
      <p:sp>
        <p:nvSpPr>
          <p:cNvPr id="26" name="텍스트 개체 틀 49"/>
          <p:cNvSpPr>
            <a:spLocks noGrp="1"/>
          </p:cNvSpPr>
          <p:nvPr>
            <p:ph type="body" sz="quarter" idx="10"/>
          </p:nvPr>
        </p:nvSpPr>
        <p:spPr>
          <a:xfrm>
            <a:off x="0" y="125351"/>
            <a:ext cx="7380312" cy="983382"/>
          </a:xfrm>
        </p:spPr>
        <p:txBody>
          <a:bodyPr/>
          <a:lstStyle/>
          <a:p>
            <a:pPr>
              <a:buNone/>
            </a:pPr>
            <a:r>
              <a:rPr lang="en-US" altLang="ko-KR" sz="2400" dirty="0"/>
              <a:t>(1) </a:t>
            </a:r>
            <a:r>
              <a:rPr lang="ko-KR" altLang="en-US" sz="2400" dirty="0"/>
              <a:t>설명문 읽기</a:t>
            </a:r>
          </a:p>
          <a:p>
            <a:endParaRPr lang="ko-KR" altLang="en-US" sz="2400" dirty="0"/>
          </a:p>
        </p:txBody>
      </p:sp>
      <p:sp>
        <p:nvSpPr>
          <p:cNvPr id="31" name="직사각형 30"/>
          <p:cNvSpPr/>
          <p:nvPr/>
        </p:nvSpPr>
        <p:spPr>
          <a:xfrm>
            <a:off x="968" y="1877841"/>
            <a:ext cx="102556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Clr>
                <a:schemeClr val="accent5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altLang="ko-KR" sz="35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ko-KR" sz="35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073153" y="1709080"/>
            <a:ext cx="7201595" cy="1407748"/>
          </a:xfrm>
          <a:prstGeom prst="rect">
            <a:avLst/>
          </a:prstGeom>
          <a:solidFill>
            <a:schemeClr val="bg1">
              <a:lumMod val="85000"/>
              <a:alpha val="46000"/>
            </a:schemeClr>
          </a:solidFill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just" fontAlgn="base"/>
            <a:r>
              <a:rPr lang="ko-KR" altLang="en-US" sz="3200" b="1" dirty="0">
                <a:solidFill>
                  <a:srgbClr val="002060"/>
                </a:solidFill>
                <a:latin typeface="+mn-ea"/>
              </a:rPr>
              <a:t>어떤 대상에 대한 정보나 사실</a:t>
            </a:r>
            <a:r>
              <a:rPr lang="en-US" altLang="ko-KR" sz="3200" b="1" dirty="0">
                <a:solidFill>
                  <a:srgbClr val="002060"/>
                </a:solidFill>
                <a:latin typeface="+mn-ea"/>
              </a:rPr>
              <a:t>, </a:t>
            </a:r>
            <a:r>
              <a:rPr lang="ko-KR" altLang="en-US" sz="3200" b="1" dirty="0">
                <a:solidFill>
                  <a:srgbClr val="002060"/>
                </a:solidFill>
                <a:latin typeface="+mn-ea"/>
              </a:rPr>
              <a:t>지식</a:t>
            </a:r>
            <a:r>
              <a:rPr lang="en-US" altLang="ko-KR" sz="3200" b="1" dirty="0">
                <a:solidFill>
                  <a:srgbClr val="002060"/>
                </a:solidFill>
                <a:latin typeface="+mn-ea"/>
              </a:rPr>
              <a:t>, </a:t>
            </a:r>
            <a:r>
              <a:rPr lang="ko-KR" altLang="en-US" sz="3200" b="1" dirty="0">
                <a:solidFill>
                  <a:srgbClr val="002060"/>
                </a:solidFill>
                <a:latin typeface="+mn-ea"/>
              </a:rPr>
              <a:t>원리 등을 쉽게 풀이하여 쓴 글</a:t>
            </a:r>
            <a:endParaRPr lang="en-US" altLang="ko-KR" sz="3200" b="1" dirty="0">
              <a:solidFill>
                <a:srgbClr val="002060"/>
              </a:solidFill>
              <a:latin typeface="+mn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782" y="3254781"/>
            <a:ext cx="4762500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206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10" name="그룹 11"/>
          <p:cNvGrpSpPr/>
          <p:nvPr/>
        </p:nvGrpSpPr>
        <p:grpSpPr>
          <a:xfrm>
            <a:off x="278294" y="1226148"/>
            <a:ext cx="8179906" cy="1839781"/>
            <a:chOff x="673427" y="2483223"/>
            <a:chExt cx="7797145" cy="1891553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730670" y="2519082"/>
              <a:ext cx="7739902" cy="1855694"/>
            </a:xfrm>
            <a:prstGeom prst="roundRect">
              <a:avLst>
                <a:gd name="adj" fmla="val 6448"/>
              </a:avLst>
            </a:prstGeom>
            <a:solidFill>
              <a:srgbClr val="F14757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80000"/>
                </a:lnSpc>
              </a:pPr>
              <a:endParaRPr lang="ko-KR" altLang="en-US" b="1" dirty="0" smtClean="0"/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673427" y="2483223"/>
              <a:ext cx="7752322" cy="1837581"/>
            </a:xfrm>
            <a:prstGeom prst="roundRect">
              <a:avLst>
                <a:gd name="adj" fmla="val 6562"/>
              </a:avLst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80000"/>
                </a:lnSpc>
                <a:buSzPct val="80000"/>
              </a:pPr>
              <a:endParaRPr lang="ko-KR" altLang="en-US" b="1" dirty="0" smtClean="0">
                <a:solidFill>
                  <a:schemeClr val="lt1"/>
                </a:solidFill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464514" y="1350720"/>
            <a:ext cx="1346836" cy="558800"/>
            <a:chOff x="451484" y="4554220"/>
            <a:chExt cx="1346836" cy="558800"/>
          </a:xfrm>
        </p:grpSpPr>
        <p:sp>
          <p:nvSpPr>
            <p:cNvPr id="14" name="모서리가 둥근 직사각형 13"/>
            <p:cNvSpPr/>
            <p:nvPr/>
          </p:nvSpPr>
          <p:spPr>
            <a:xfrm>
              <a:off x="451484" y="4554220"/>
              <a:ext cx="1346836" cy="558800"/>
            </a:xfrm>
            <a:prstGeom prst="roundRect">
              <a:avLst/>
            </a:prstGeom>
            <a:solidFill>
              <a:srgbClr val="DCC4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15" name="텍스트 개체 틀 55"/>
            <p:cNvSpPr txBox="1">
              <a:spLocks/>
            </p:cNvSpPr>
            <p:nvPr/>
          </p:nvSpPr>
          <p:spPr>
            <a:xfrm>
              <a:off x="676909" y="4588909"/>
              <a:ext cx="1090931" cy="492443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 algn="ctr" fontAlgn="base">
                <a:spcBef>
                  <a:spcPct val="20000"/>
                </a:spcBef>
              </a:pPr>
              <a:r>
                <a:rPr lang="ko-KR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분류 </a:t>
              </a:r>
            </a:p>
          </p:txBody>
        </p:sp>
      </p:grpSp>
      <p:sp>
        <p:nvSpPr>
          <p:cNvPr id="17" name="타원 16"/>
          <p:cNvSpPr/>
          <p:nvPr/>
        </p:nvSpPr>
        <p:spPr>
          <a:xfrm>
            <a:off x="620318" y="2477924"/>
            <a:ext cx="282623" cy="282623"/>
          </a:xfrm>
          <a:prstGeom prst="ellipse">
            <a:avLst/>
          </a:prstGeom>
          <a:solidFill>
            <a:srgbClr val="F14757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600" b="1" dirty="0" smtClean="0"/>
              <a:t>예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959214" y="2270240"/>
            <a:ext cx="75590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200" b="1" dirty="0" smtClean="0">
                <a:solidFill>
                  <a:srgbClr val="00B050"/>
                </a:solidFill>
              </a:rPr>
              <a:t>신문은 발행되는 주기에 따라 일간지</a:t>
            </a:r>
            <a:r>
              <a:rPr lang="en-US" altLang="ko-KR" sz="2200" b="1" dirty="0" smtClean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 </a:t>
            </a:r>
            <a:r>
              <a:rPr lang="ko-KR" altLang="en-US" sz="2200" b="1" dirty="0" smtClean="0">
                <a:solidFill>
                  <a:srgbClr val="00B050"/>
                </a:solidFill>
              </a:rPr>
              <a:t>주간지</a:t>
            </a:r>
            <a:r>
              <a:rPr lang="en-US" altLang="ko-KR" sz="2200" b="1" dirty="0" smtClean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 </a:t>
            </a:r>
            <a:r>
              <a:rPr lang="ko-KR" altLang="en-US" sz="2200" b="1" dirty="0" smtClean="0">
                <a:solidFill>
                  <a:srgbClr val="00B050"/>
                </a:solidFill>
              </a:rPr>
              <a:t>월간지</a:t>
            </a:r>
            <a:r>
              <a:rPr lang="en-US" altLang="ko-KR" sz="2200" b="1" dirty="0" smtClean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 b="1" dirty="0" smtClean="0">
                <a:solidFill>
                  <a:srgbClr val="00B050"/>
                </a:solidFill>
              </a:rPr>
              <a:t>계간지로 나뉜다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19" name="텍스트 개체 틀 10"/>
          <p:cNvSpPr txBox="1">
            <a:spLocks/>
          </p:cNvSpPr>
          <p:nvPr/>
        </p:nvSpPr>
        <p:spPr>
          <a:xfrm>
            <a:off x="1786935" y="1310834"/>
            <a:ext cx="6588248" cy="626154"/>
          </a:xfrm>
          <a:prstGeom prst="rect">
            <a:avLst/>
          </a:prstGeom>
        </p:spPr>
        <p:txBody>
          <a:bodyPr lIns="0" rIns="0"/>
          <a:lstStyle/>
          <a:p>
            <a:pPr marL="361950" indent="-361950" fontAlgn="base">
              <a:lnSpc>
                <a:spcPct val="120000"/>
              </a:lnSpc>
              <a:spcBef>
                <a:spcPct val="20000"/>
              </a:spcBef>
              <a:buSzPct val="70000"/>
              <a:buBlip>
                <a:blip r:embed="rId2"/>
              </a:buBlip>
            </a:pPr>
            <a:r>
              <a:rPr lang="ko-KR" altLang="en-US" sz="24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비슷한 특성을 지닌 대상들을 일정한 기준에 따라 나누거나 묶어서 설명하는 방법</a:t>
            </a:r>
            <a:endParaRPr lang="en-US" altLang="ko-KR" sz="2400" b="1" spc="-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564850" y="1410956"/>
            <a:ext cx="355919" cy="358815"/>
          </a:xfrm>
          <a:prstGeom prst="ellipse">
            <a:avLst/>
          </a:prstGeom>
          <a:solidFill>
            <a:srgbClr val="7030A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/>
              <a:t>5</a:t>
            </a:r>
            <a:endParaRPr lang="ko-KR" altLang="en-US" sz="2400" b="1" dirty="0"/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059" y="3162990"/>
            <a:ext cx="5300536" cy="3640920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24" y="3203473"/>
            <a:ext cx="3211034" cy="342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75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3" name="모서리가 둥근 직사각형 13"/>
          <p:cNvSpPr/>
          <p:nvPr/>
        </p:nvSpPr>
        <p:spPr>
          <a:xfrm rot="21600000">
            <a:off x="301684" y="1995626"/>
            <a:ext cx="1592193" cy="1019304"/>
          </a:xfrm>
          <a:prstGeom prst="roundRect">
            <a:avLst>
              <a:gd name="adj" fmla="val 18750"/>
            </a:avLst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4" name="직사각형 14"/>
          <p:cNvSpPr txBox="1"/>
          <p:nvPr/>
        </p:nvSpPr>
        <p:spPr>
          <a:xfrm>
            <a:off x="325443" y="2345447"/>
            <a:ext cx="1544730" cy="29751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뜻</a:t>
            </a:r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2101253" y="1986168"/>
            <a:ext cx="5821255" cy="1019248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2248426" y="2128610"/>
            <a:ext cx="5620875" cy="547628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맑은 고딕"/>
                <a:ea typeface="맑은 고딕"/>
                <a:sym typeface="Wingdings"/>
              </a:rPr>
              <a:t>일정한 기준에 따라 나누거나 묶어서 설명하는 방법.</a:t>
            </a:r>
          </a:p>
        </p:txBody>
      </p:sp>
      <p:sp>
        <p:nvSpPr>
          <p:cNvPr id="197" name="타원 14"/>
          <p:cNvSpPr/>
          <p:nvPr/>
        </p:nvSpPr>
        <p:spPr>
          <a:xfrm rot="21600000">
            <a:off x="623927" y="1387564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910371" y="1240391"/>
            <a:ext cx="5773436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'</a:t>
            </a:r>
            <a:r>
              <a:rPr lang="ko-KR" altLang="en-US" sz="2800" b="1" spc="5" dirty="0" err="1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분류'</a:t>
            </a:r>
            <a:r>
              <a:rPr lang="ko-KR" altLang="en-US" sz="2800" b="1" spc="5" dirty="0" err="1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의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sp>
        <p:nvSpPr>
          <p:cNvPr id="199" name="모서리가 둥근 직사각형 8"/>
          <p:cNvSpPr/>
          <p:nvPr/>
        </p:nvSpPr>
        <p:spPr>
          <a:xfrm rot="21600000">
            <a:off x="315927" y="3191981"/>
            <a:ext cx="1590635" cy="1016076"/>
          </a:xfrm>
          <a:prstGeom prst="roundRect">
            <a:avLst>
              <a:gd name="adj" fmla="val 18750"/>
            </a:avLst>
          </a:prstGeom>
          <a:solidFill>
            <a:schemeClr val="accent4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0" name="직사각형 9"/>
          <p:cNvSpPr txBox="1"/>
          <p:nvPr/>
        </p:nvSpPr>
        <p:spPr>
          <a:xfrm>
            <a:off x="461543" y="3335982"/>
            <a:ext cx="1373798" cy="73914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효과</a:t>
            </a:r>
          </a:p>
        </p:txBody>
      </p:sp>
      <p:sp>
        <p:nvSpPr>
          <p:cNvPr id="201" name="모서리가 둥근 직사각형 10"/>
          <p:cNvSpPr/>
          <p:nvPr/>
        </p:nvSpPr>
        <p:spPr>
          <a:xfrm rot="21600000">
            <a:off x="2123956" y="3191981"/>
            <a:ext cx="5892477" cy="1016076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25601" cap="rnd" cmpd="sng" algn="ctr">
            <a:solidFill>
              <a:schemeClr val="accent4">
                <a:lumMod val="80000"/>
                <a:lumOff val="2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2" name="직사각형 11"/>
          <p:cNvSpPr txBox="1"/>
          <p:nvPr/>
        </p:nvSpPr>
        <p:spPr>
          <a:xfrm>
            <a:off x="2139758" y="3335981"/>
            <a:ext cx="6016656" cy="73914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내용을 체계적으로 정리하여 설명할 수 있음.</a:t>
            </a:r>
          </a:p>
        </p:txBody>
      </p:sp>
      <p:sp>
        <p:nvSpPr>
          <p:cNvPr id="203" name="모서리가 둥근 직사각형 12"/>
          <p:cNvSpPr/>
          <p:nvPr/>
        </p:nvSpPr>
        <p:spPr>
          <a:xfrm rot="21600000">
            <a:off x="332635" y="4412203"/>
            <a:ext cx="1589021" cy="1077839"/>
          </a:xfrm>
          <a:prstGeom prst="roundRect">
            <a:avLst>
              <a:gd name="adj" fmla="val 18750"/>
            </a:avLst>
          </a:prstGeom>
          <a:solidFill>
            <a:schemeClr val="accent4">
              <a:lumMod val="80000"/>
              <a:lumOff val="20000"/>
            </a:schemeClr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4" name="직사각형 13"/>
          <p:cNvSpPr txBox="1"/>
          <p:nvPr/>
        </p:nvSpPr>
        <p:spPr>
          <a:xfrm>
            <a:off x="260857" y="4556204"/>
            <a:ext cx="1722667" cy="82778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>
                <a:solidFill>
                  <a:srgbClr val="FFFFFF"/>
                </a:solidFill>
                <a:sym typeface="Wingdings"/>
              </a:rPr>
              <a:t>표현 형식</a:t>
            </a:r>
          </a:p>
        </p:txBody>
      </p:sp>
      <p:sp>
        <p:nvSpPr>
          <p:cNvPr id="205" name="모서리가 둥근 직사각형 14"/>
          <p:cNvSpPr/>
          <p:nvPr/>
        </p:nvSpPr>
        <p:spPr>
          <a:xfrm rot="21600000">
            <a:off x="2065714" y="4412203"/>
            <a:ext cx="5892477" cy="1077839"/>
          </a:xfrm>
          <a:prstGeom prst="roundRect">
            <a:avLst>
              <a:gd name="adj" fmla="val 18750"/>
            </a:avLst>
          </a:prstGeom>
          <a:noFill/>
          <a:ln w="25601" cap="rnd" cmpd="sng" algn="ctr">
            <a:solidFill>
              <a:schemeClr val="accent4">
                <a:lumMod val="7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6" name="직사각형 15"/>
          <p:cNvSpPr txBox="1"/>
          <p:nvPr/>
        </p:nvSpPr>
        <p:spPr>
          <a:xfrm>
            <a:off x="2211330" y="4556204"/>
            <a:ext cx="5531584" cy="82778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‘나눌 수 있다.’, ‘나뉜다.’, ‘구분한다.’, ‘묶을 수 있다.’ 등의 표현을 사용함.</a:t>
            </a:r>
          </a:p>
        </p:txBody>
      </p:sp>
    </p:spTree>
    <p:extLst>
      <p:ext uri="{BB962C8B-B14F-4D97-AF65-F5344CB8AC3E}">
        <p14:creationId xmlns:p14="http://schemas.microsoft.com/office/powerpoint/2010/main" val="3534715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326977" y="893967"/>
            <a:ext cx="8091575" cy="2321463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474893" y="1102174"/>
            <a:ext cx="7943659" cy="1942091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400" dirty="0"/>
              <a:t>1. </a:t>
            </a:r>
            <a:r>
              <a:rPr lang="ko-KR" altLang="en-US" sz="2400" dirty="0"/>
              <a:t>문은 여닫는 방법에 따라 크게 옆으로 밀어 여는 미닫이문과 안팎으로 여닫는 </a:t>
            </a:r>
            <a:r>
              <a:rPr lang="ko-KR" altLang="en-US" sz="2400" dirty="0" err="1"/>
              <a:t>여닫이문이</a:t>
            </a:r>
            <a:r>
              <a:rPr lang="ko-KR" altLang="en-US" sz="2400" dirty="0"/>
              <a:t> 있는데</a:t>
            </a:r>
            <a:r>
              <a:rPr lang="en-US" altLang="ko-KR" sz="2400" dirty="0"/>
              <a:t>, </a:t>
            </a:r>
            <a:r>
              <a:rPr lang="ko-KR" altLang="en-US" sz="2400" dirty="0" err="1"/>
              <a:t>여닫이문은</a:t>
            </a:r>
            <a:r>
              <a:rPr lang="ko-KR" altLang="en-US" sz="2400" dirty="0"/>
              <a:t> 다시 실내를 기준으로 하여 문이 안쪽으로 열리는 </a:t>
            </a:r>
            <a:r>
              <a:rPr lang="ko-KR" altLang="en-US" sz="2400" dirty="0" err="1"/>
              <a:t>안여닫이와</a:t>
            </a:r>
            <a:r>
              <a:rPr lang="ko-KR" altLang="en-US" sz="2400" dirty="0"/>
              <a:t> 바깥쪽으로 열리는 </a:t>
            </a:r>
            <a:r>
              <a:rPr lang="ko-KR" altLang="en-US" sz="2400" dirty="0" err="1"/>
              <a:t>밖여닫이</a:t>
            </a:r>
            <a:r>
              <a:rPr lang="en-US" altLang="ko-KR" sz="2400" dirty="0"/>
              <a:t>, </a:t>
            </a:r>
            <a:r>
              <a:rPr lang="ko-KR" altLang="en-US" sz="2400" dirty="0"/>
              <a:t>그리고 </a:t>
            </a:r>
            <a:r>
              <a:rPr lang="ko-KR" altLang="en-US" sz="2400" b="1" dirty="0"/>
              <a:t>안팎으로 모두 열리는 양 여닫이로 나뉜다</a:t>
            </a:r>
            <a:r>
              <a:rPr lang="en-US" altLang="ko-KR" sz="2400" b="1" dirty="0" smtClean="0"/>
              <a:t>.</a:t>
            </a:r>
            <a:endParaRPr lang="ko-KR" altLang="en-US" sz="2400" b="1" dirty="0"/>
          </a:p>
        </p:txBody>
      </p:sp>
      <p:sp>
        <p:nvSpPr>
          <p:cNvPr id="197" name="타원 14"/>
          <p:cNvSpPr/>
          <p:nvPr/>
        </p:nvSpPr>
        <p:spPr>
          <a:xfrm rot="21600000">
            <a:off x="538701" y="365145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824612" y="193505"/>
            <a:ext cx="6156480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＇분류 '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의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5752" y="3543749"/>
            <a:ext cx="2758352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smtClean="0">
                <a:latin typeface="a공주를부탁해" panose="02020600000000000000" pitchFamily="18" charset="-127"/>
                <a:ea typeface="a공주를부탁해" panose="02020600000000000000" pitchFamily="18" charset="-127"/>
              </a:rPr>
              <a:t>여닫는 방법</a:t>
            </a:r>
            <a:endParaRPr lang="ko-KR" altLang="en-US" sz="2800" b="1" dirty="0">
              <a:latin typeface="a공주를부탁해" panose="02020600000000000000" pitchFamily="18" charset="-127"/>
              <a:ea typeface="a공주를부탁해" panose="02020600000000000000" pitchFamily="18" charset="-127"/>
            </a:endParaRPr>
          </a:p>
        </p:txBody>
      </p:sp>
      <p:grpSp>
        <p:nvGrpSpPr>
          <p:cNvPr id="42" name="그룹 41"/>
          <p:cNvGrpSpPr/>
          <p:nvPr/>
        </p:nvGrpSpPr>
        <p:grpSpPr>
          <a:xfrm>
            <a:off x="824612" y="3448922"/>
            <a:ext cx="6562026" cy="3311205"/>
            <a:chOff x="824612" y="3448922"/>
            <a:chExt cx="6562026" cy="3311205"/>
          </a:xfrm>
        </p:grpSpPr>
        <p:grpSp>
          <p:nvGrpSpPr>
            <p:cNvPr id="7" name="그룹 6"/>
            <p:cNvGrpSpPr/>
            <p:nvPr/>
          </p:nvGrpSpPr>
          <p:grpSpPr>
            <a:xfrm>
              <a:off x="824612" y="3448922"/>
              <a:ext cx="6562026" cy="3311205"/>
              <a:chOff x="2030936" y="3177544"/>
              <a:chExt cx="4541731" cy="3311205"/>
            </a:xfrm>
          </p:grpSpPr>
          <p:sp>
            <p:nvSpPr>
              <p:cNvPr id="9" name="자유형 8"/>
              <p:cNvSpPr/>
              <p:nvPr/>
            </p:nvSpPr>
            <p:spPr>
              <a:xfrm>
                <a:off x="4621142" y="3988669"/>
                <a:ext cx="1170915" cy="371499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0"/>
                    </a:moveTo>
                    <a:lnTo>
                      <a:pt x="0" y="253166"/>
                    </a:lnTo>
                    <a:lnTo>
                      <a:pt x="1170915" y="253166"/>
                    </a:lnTo>
                    <a:lnTo>
                      <a:pt x="1170915" y="371499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자유형 9"/>
              <p:cNvSpPr/>
              <p:nvPr/>
            </p:nvSpPr>
            <p:spPr>
              <a:xfrm>
                <a:off x="3450227" y="5171293"/>
                <a:ext cx="780610" cy="371499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0"/>
                    </a:moveTo>
                    <a:lnTo>
                      <a:pt x="0" y="253166"/>
                    </a:lnTo>
                    <a:lnTo>
                      <a:pt x="780610" y="253166"/>
                    </a:lnTo>
                    <a:lnTo>
                      <a:pt x="780610" y="371499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1" name="자유형 10"/>
              <p:cNvSpPr/>
              <p:nvPr/>
            </p:nvSpPr>
            <p:spPr>
              <a:xfrm>
                <a:off x="2669617" y="5171293"/>
                <a:ext cx="780610" cy="371499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780610" y="0"/>
                    </a:moveTo>
                    <a:lnTo>
                      <a:pt x="780610" y="253166"/>
                    </a:lnTo>
                    <a:lnTo>
                      <a:pt x="0" y="253166"/>
                    </a:lnTo>
                    <a:lnTo>
                      <a:pt x="0" y="371499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2" name="자유형 11"/>
              <p:cNvSpPr/>
              <p:nvPr/>
            </p:nvSpPr>
            <p:spPr>
              <a:xfrm>
                <a:off x="3450227" y="3988669"/>
                <a:ext cx="1170915" cy="371499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1170915" y="0"/>
                    </a:moveTo>
                    <a:lnTo>
                      <a:pt x="1170915" y="253166"/>
                    </a:lnTo>
                    <a:lnTo>
                      <a:pt x="0" y="253166"/>
                    </a:lnTo>
                    <a:lnTo>
                      <a:pt x="0" y="371499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3" name="모서리가 둥근 직사각형 12"/>
              <p:cNvSpPr/>
              <p:nvPr/>
            </p:nvSpPr>
            <p:spPr>
              <a:xfrm>
                <a:off x="3982461" y="3177544"/>
                <a:ext cx="1277362" cy="811124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5" name="자유형 14"/>
              <p:cNvSpPr/>
              <p:nvPr/>
            </p:nvSpPr>
            <p:spPr>
              <a:xfrm>
                <a:off x="4052013" y="3289154"/>
                <a:ext cx="1277362" cy="811124"/>
              </a:xfrm>
              <a:custGeom>
                <a:avLst/>
                <a:gdLst>
                  <a:gd name="connsiteX0" fmla="*/ 0 w 1277362"/>
                  <a:gd name="connsiteY0" fmla="*/ 81112 h 811124"/>
                  <a:gd name="connsiteX1" fmla="*/ 81112 w 1277362"/>
                  <a:gd name="connsiteY1" fmla="*/ 0 h 811124"/>
                  <a:gd name="connsiteX2" fmla="*/ 1196250 w 1277362"/>
                  <a:gd name="connsiteY2" fmla="*/ 0 h 811124"/>
                  <a:gd name="connsiteX3" fmla="*/ 1277362 w 1277362"/>
                  <a:gd name="connsiteY3" fmla="*/ 81112 h 811124"/>
                  <a:gd name="connsiteX4" fmla="*/ 1277362 w 1277362"/>
                  <a:gd name="connsiteY4" fmla="*/ 730012 h 811124"/>
                  <a:gd name="connsiteX5" fmla="*/ 1196250 w 1277362"/>
                  <a:gd name="connsiteY5" fmla="*/ 811124 h 811124"/>
                  <a:gd name="connsiteX6" fmla="*/ 81112 w 1277362"/>
                  <a:gd name="connsiteY6" fmla="*/ 811124 h 811124"/>
                  <a:gd name="connsiteX7" fmla="*/ 0 w 1277362"/>
                  <a:gd name="connsiteY7" fmla="*/ 730012 h 811124"/>
                  <a:gd name="connsiteX8" fmla="*/ 0 w 1277362"/>
                  <a:gd name="connsiteY8" fmla="*/ 81112 h 81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7362" h="811124">
                    <a:moveTo>
                      <a:pt x="0" y="81112"/>
                    </a:moveTo>
                    <a:cubicBezTo>
                      <a:pt x="0" y="36315"/>
                      <a:pt x="36315" y="0"/>
                      <a:pt x="81112" y="0"/>
                    </a:cubicBezTo>
                    <a:lnTo>
                      <a:pt x="1196250" y="0"/>
                    </a:lnTo>
                    <a:cubicBezTo>
                      <a:pt x="1241047" y="0"/>
                      <a:pt x="1277362" y="36315"/>
                      <a:pt x="1277362" y="81112"/>
                    </a:cubicBezTo>
                    <a:lnTo>
                      <a:pt x="1277362" y="730012"/>
                    </a:lnTo>
                    <a:cubicBezTo>
                      <a:pt x="1277362" y="774809"/>
                      <a:pt x="1241047" y="811124"/>
                      <a:pt x="1196250" y="811124"/>
                    </a:cubicBezTo>
                    <a:lnTo>
                      <a:pt x="81112" y="811124"/>
                    </a:lnTo>
                    <a:cubicBezTo>
                      <a:pt x="36315" y="811124"/>
                      <a:pt x="0" y="774809"/>
                      <a:pt x="0" y="730012"/>
                    </a:cubicBezTo>
                    <a:lnTo>
                      <a:pt x="0" y="81112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03767" tIns="103767" rIns="103767" bIns="103767" numCol="1" spcCol="1270" anchor="ctr" anchorCtr="0">
                <a:noAutofit/>
              </a:bodyPr>
              <a:lstStyle/>
              <a:p>
                <a:pPr lvl="0" algn="ctr" defTabSz="9334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2800" kern="1200" dirty="0" smtClean="0"/>
                  <a:t>문</a:t>
                </a:r>
                <a:endParaRPr lang="ko-KR" altLang="en-US" sz="2800" kern="1200" dirty="0"/>
              </a:p>
            </p:txBody>
          </p:sp>
          <p:sp>
            <p:nvSpPr>
              <p:cNvPr id="16" name="모서리가 둥근 직사각형 15"/>
              <p:cNvSpPr/>
              <p:nvPr/>
            </p:nvSpPr>
            <p:spPr>
              <a:xfrm>
                <a:off x="2811546" y="4360168"/>
                <a:ext cx="1277362" cy="811124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" name="자유형 19"/>
              <p:cNvSpPr/>
              <p:nvPr/>
            </p:nvSpPr>
            <p:spPr>
              <a:xfrm>
                <a:off x="2953475" y="4495001"/>
                <a:ext cx="1277362" cy="811124"/>
              </a:xfrm>
              <a:custGeom>
                <a:avLst/>
                <a:gdLst>
                  <a:gd name="connsiteX0" fmla="*/ 0 w 1277362"/>
                  <a:gd name="connsiteY0" fmla="*/ 81112 h 811124"/>
                  <a:gd name="connsiteX1" fmla="*/ 81112 w 1277362"/>
                  <a:gd name="connsiteY1" fmla="*/ 0 h 811124"/>
                  <a:gd name="connsiteX2" fmla="*/ 1196250 w 1277362"/>
                  <a:gd name="connsiteY2" fmla="*/ 0 h 811124"/>
                  <a:gd name="connsiteX3" fmla="*/ 1277362 w 1277362"/>
                  <a:gd name="connsiteY3" fmla="*/ 81112 h 811124"/>
                  <a:gd name="connsiteX4" fmla="*/ 1277362 w 1277362"/>
                  <a:gd name="connsiteY4" fmla="*/ 730012 h 811124"/>
                  <a:gd name="connsiteX5" fmla="*/ 1196250 w 1277362"/>
                  <a:gd name="connsiteY5" fmla="*/ 811124 h 811124"/>
                  <a:gd name="connsiteX6" fmla="*/ 81112 w 1277362"/>
                  <a:gd name="connsiteY6" fmla="*/ 811124 h 811124"/>
                  <a:gd name="connsiteX7" fmla="*/ 0 w 1277362"/>
                  <a:gd name="connsiteY7" fmla="*/ 730012 h 811124"/>
                  <a:gd name="connsiteX8" fmla="*/ 0 w 1277362"/>
                  <a:gd name="connsiteY8" fmla="*/ 81112 h 81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7362" h="811124">
                    <a:moveTo>
                      <a:pt x="0" y="81112"/>
                    </a:moveTo>
                    <a:cubicBezTo>
                      <a:pt x="0" y="36315"/>
                      <a:pt x="36315" y="0"/>
                      <a:pt x="81112" y="0"/>
                    </a:cubicBezTo>
                    <a:lnTo>
                      <a:pt x="1196250" y="0"/>
                    </a:lnTo>
                    <a:cubicBezTo>
                      <a:pt x="1241047" y="0"/>
                      <a:pt x="1277362" y="36315"/>
                      <a:pt x="1277362" y="81112"/>
                    </a:cubicBezTo>
                    <a:lnTo>
                      <a:pt x="1277362" y="730012"/>
                    </a:lnTo>
                    <a:cubicBezTo>
                      <a:pt x="1277362" y="774809"/>
                      <a:pt x="1241047" y="811124"/>
                      <a:pt x="1196250" y="811124"/>
                    </a:cubicBezTo>
                    <a:lnTo>
                      <a:pt x="81112" y="811124"/>
                    </a:lnTo>
                    <a:cubicBezTo>
                      <a:pt x="36315" y="811124"/>
                      <a:pt x="0" y="774809"/>
                      <a:pt x="0" y="730012"/>
                    </a:cubicBezTo>
                    <a:lnTo>
                      <a:pt x="0" y="81112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03767" tIns="103767" rIns="103767" bIns="103767" numCol="1" spcCol="1270" anchor="ctr" anchorCtr="0">
                <a:noAutofit/>
              </a:bodyPr>
              <a:lstStyle/>
              <a:p>
                <a:pPr lvl="0" algn="ctr" defTabSz="9334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2100" kern="1200" dirty="0" smtClean="0"/>
                  <a:t>미닫이</a:t>
                </a:r>
                <a:endParaRPr lang="ko-KR" altLang="en-US" sz="2100" kern="1200" dirty="0"/>
              </a:p>
            </p:txBody>
          </p:sp>
          <p:sp>
            <p:nvSpPr>
              <p:cNvPr id="22" name="모서리가 둥근 직사각형 21"/>
              <p:cNvSpPr/>
              <p:nvPr/>
            </p:nvSpPr>
            <p:spPr>
              <a:xfrm>
                <a:off x="2030936" y="5542793"/>
                <a:ext cx="1277362" cy="811124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3" name="자유형 22"/>
              <p:cNvSpPr/>
              <p:nvPr/>
            </p:nvSpPr>
            <p:spPr>
              <a:xfrm>
                <a:off x="2172865" y="5677625"/>
                <a:ext cx="1277362" cy="811124"/>
              </a:xfrm>
              <a:custGeom>
                <a:avLst/>
                <a:gdLst>
                  <a:gd name="connsiteX0" fmla="*/ 0 w 1277362"/>
                  <a:gd name="connsiteY0" fmla="*/ 81112 h 811124"/>
                  <a:gd name="connsiteX1" fmla="*/ 81112 w 1277362"/>
                  <a:gd name="connsiteY1" fmla="*/ 0 h 811124"/>
                  <a:gd name="connsiteX2" fmla="*/ 1196250 w 1277362"/>
                  <a:gd name="connsiteY2" fmla="*/ 0 h 811124"/>
                  <a:gd name="connsiteX3" fmla="*/ 1277362 w 1277362"/>
                  <a:gd name="connsiteY3" fmla="*/ 81112 h 811124"/>
                  <a:gd name="connsiteX4" fmla="*/ 1277362 w 1277362"/>
                  <a:gd name="connsiteY4" fmla="*/ 730012 h 811124"/>
                  <a:gd name="connsiteX5" fmla="*/ 1196250 w 1277362"/>
                  <a:gd name="connsiteY5" fmla="*/ 811124 h 811124"/>
                  <a:gd name="connsiteX6" fmla="*/ 81112 w 1277362"/>
                  <a:gd name="connsiteY6" fmla="*/ 811124 h 811124"/>
                  <a:gd name="connsiteX7" fmla="*/ 0 w 1277362"/>
                  <a:gd name="connsiteY7" fmla="*/ 730012 h 811124"/>
                  <a:gd name="connsiteX8" fmla="*/ 0 w 1277362"/>
                  <a:gd name="connsiteY8" fmla="*/ 81112 h 81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7362" h="811124">
                    <a:moveTo>
                      <a:pt x="0" y="81112"/>
                    </a:moveTo>
                    <a:cubicBezTo>
                      <a:pt x="0" y="36315"/>
                      <a:pt x="36315" y="0"/>
                      <a:pt x="81112" y="0"/>
                    </a:cubicBezTo>
                    <a:lnTo>
                      <a:pt x="1196250" y="0"/>
                    </a:lnTo>
                    <a:cubicBezTo>
                      <a:pt x="1241047" y="0"/>
                      <a:pt x="1277362" y="36315"/>
                      <a:pt x="1277362" y="81112"/>
                    </a:cubicBezTo>
                    <a:lnTo>
                      <a:pt x="1277362" y="730012"/>
                    </a:lnTo>
                    <a:cubicBezTo>
                      <a:pt x="1277362" y="774809"/>
                      <a:pt x="1241047" y="811124"/>
                      <a:pt x="1196250" y="811124"/>
                    </a:cubicBezTo>
                    <a:lnTo>
                      <a:pt x="81112" y="811124"/>
                    </a:lnTo>
                    <a:cubicBezTo>
                      <a:pt x="36315" y="811124"/>
                      <a:pt x="0" y="774809"/>
                      <a:pt x="0" y="730012"/>
                    </a:cubicBezTo>
                    <a:lnTo>
                      <a:pt x="0" y="81112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03767" tIns="103767" rIns="103767" bIns="103767" numCol="1" spcCol="1270" anchor="ctr" anchorCtr="0">
                <a:noAutofit/>
              </a:bodyPr>
              <a:lstStyle/>
              <a:p>
                <a:pPr lvl="0" algn="ctr" defTabSz="9334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2100" kern="1200" dirty="0" err="1" smtClean="0"/>
                  <a:t>안엳닫이</a:t>
                </a:r>
                <a:endParaRPr lang="ko-KR" altLang="en-US" sz="2100" kern="1200" dirty="0"/>
              </a:p>
            </p:txBody>
          </p:sp>
          <p:sp>
            <p:nvSpPr>
              <p:cNvPr id="24" name="모서리가 둥근 직사각형 23"/>
              <p:cNvSpPr/>
              <p:nvPr/>
            </p:nvSpPr>
            <p:spPr>
              <a:xfrm>
                <a:off x="3592156" y="5542793"/>
                <a:ext cx="1277362" cy="811124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5" name="자유형 24"/>
              <p:cNvSpPr/>
              <p:nvPr/>
            </p:nvSpPr>
            <p:spPr>
              <a:xfrm>
                <a:off x="3734085" y="5677625"/>
                <a:ext cx="1277362" cy="811124"/>
              </a:xfrm>
              <a:custGeom>
                <a:avLst/>
                <a:gdLst>
                  <a:gd name="connsiteX0" fmla="*/ 0 w 1277362"/>
                  <a:gd name="connsiteY0" fmla="*/ 81112 h 811124"/>
                  <a:gd name="connsiteX1" fmla="*/ 81112 w 1277362"/>
                  <a:gd name="connsiteY1" fmla="*/ 0 h 811124"/>
                  <a:gd name="connsiteX2" fmla="*/ 1196250 w 1277362"/>
                  <a:gd name="connsiteY2" fmla="*/ 0 h 811124"/>
                  <a:gd name="connsiteX3" fmla="*/ 1277362 w 1277362"/>
                  <a:gd name="connsiteY3" fmla="*/ 81112 h 811124"/>
                  <a:gd name="connsiteX4" fmla="*/ 1277362 w 1277362"/>
                  <a:gd name="connsiteY4" fmla="*/ 730012 h 811124"/>
                  <a:gd name="connsiteX5" fmla="*/ 1196250 w 1277362"/>
                  <a:gd name="connsiteY5" fmla="*/ 811124 h 811124"/>
                  <a:gd name="connsiteX6" fmla="*/ 81112 w 1277362"/>
                  <a:gd name="connsiteY6" fmla="*/ 811124 h 811124"/>
                  <a:gd name="connsiteX7" fmla="*/ 0 w 1277362"/>
                  <a:gd name="connsiteY7" fmla="*/ 730012 h 811124"/>
                  <a:gd name="connsiteX8" fmla="*/ 0 w 1277362"/>
                  <a:gd name="connsiteY8" fmla="*/ 81112 h 81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7362" h="811124">
                    <a:moveTo>
                      <a:pt x="0" y="81112"/>
                    </a:moveTo>
                    <a:cubicBezTo>
                      <a:pt x="0" y="36315"/>
                      <a:pt x="36315" y="0"/>
                      <a:pt x="81112" y="0"/>
                    </a:cubicBezTo>
                    <a:lnTo>
                      <a:pt x="1196250" y="0"/>
                    </a:lnTo>
                    <a:cubicBezTo>
                      <a:pt x="1241047" y="0"/>
                      <a:pt x="1277362" y="36315"/>
                      <a:pt x="1277362" y="81112"/>
                    </a:cubicBezTo>
                    <a:lnTo>
                      <a:pt x="1277362" y="730012"/>
                    </a:lnTo>
                    <a:cubicBezTo>
                      <a:pt x="1277362" y="774809"/>
                      <a:pt x="1241047" y="811124"/>
                      <a:pt x="1196250" y="811124"/>
                    </a:cubicBezTo>
                    <a:lnTo>
                      <a:pt x="81112" y="811124"/>
                    </a:lnTo>
                    <a:cubicBezTo>
                      <a:pt x="36315" y="811124"/>
                      <a:pt x="0" y="774809"/>
                      <a:pt x="0" y="730012"/>
                    </a:cubicBezTo>
                    <a:lnTo>
                      <a:pt x="0" y="81112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03767" tIns="103767" rIns="103767" bIns="103767" numCol="1" spcCol="1270" anchor="ctr" anchorCtr="0">
                <a:noAutofit/>
              </a:bodyPr>
              <a:lstStyle/>
              <a:p>
                <a:pPr lvl="0" algn="ctr" defTabSz="9334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2100" kern="1200" dirty="0" err="1" smtClean="0"/>
                  <a:t>밖여닫이</a:t>
                </a:r>
                <a:endParaRPr lang="ko-KR" altLang="en-US" sz="2100" kern="1200" dirty="0"/>
              </a:p>
            </p:txBody>
          </p:sp>
          <p:sp>
            <p:nvSpPr>
              <p:cNvPr id="26" name="모서리가 둥근 직사각형 25"/>
              <p:cNvSpPr/>
              <p:nvPr/>
            </p:nvSpPr>
            <p:spPr>
              <a:xfrm>
                <a:off x="5153376" y="4360168"/>
                <a:ext cx="1277362" cy="811124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7" name="자유형 26"/>
              <p:cNvSpPr/>
              <p:nvPr/>
            </p:nvSpPr>
            <p:spPr>
              <a:xfrm>
                <a:off x="5295305" y="4495001"/>
                <a:ext cx="1277362" cy="811124"/>
              </a:xfrm>
              <a:custGeom>
                <a:avLst/>
                <a:gdLst>
                  <a:gd name="connsiteX0" fmla="*/ 0 w 1277362"/>
                  <a:gd name="connsiteY0" fmla="*/ 81112 h 811124"/>
                  <a:gd name="connsiteX1" fmla="*/ 81112 w 1277362"/>
                  <a:gd name="connsiteY1" fmla="*/ 0 h 811124"/>
                  <a:gd name="connsiteX2" fmla="*/ 1196250 w 1277362"/>
                  <a:gd name="connsiteY2" fmla="*/ 0 h 811124"/>
                  <a:gd name="connsiteX3" fmla="*/ 1277362 w 1277362"/>
                  <a:gd name="connsiteY3" fmla="*/ 81112 h 811124"/>
                  <a:gd name="connsiteX4" fmla="*/ 1277362 w 1277362"/>
                  <a:gd name="connsiteY4" fmla="*/ 730012 h 811124"/>
                  <a:gd name="connsiteX5" fmla="*/ 1196250 w 1277362"/>
                  <a:gd name="connsiteY5" fmla="*/ 811124 h 811124"/>
                  <a:gd name="connsiteX6" fmla="*/ 81112 w 1277362"/>
                  <a:gd name="connsiteY6" fmla="*/ 811124 h 811124"/>
                  <a:gd name="connsiteX7" fmla="*/ 0 w 1277362"/>
                  <a:gd name="connsiteY7" fmla="*/ 730012 h 811124"/>
                  <a:gd name="connsiteX8" fmla="*/ 0 w 1277362"/>
                  <a:gd name="connsiteY8" fmla="*/ 81112 h 81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7362" h="811124">
                    <a:moveTo>
                      <a:pt x="0" y="81112"/>
                    </a:moveTo>
                    <a:cubicBezTo>
                      <a:pt x="0" y="36315"/>
                      <a:pt x="36315" y="0"/>
                      <a:pt x="81112" y="0"/>
                    </a:cubicBezTo>
                    <a:lnTo>
                      <a:pt x="1196250" y="0"/>
                    </a:lnTo>
                    <a:cubicBezTo>
                      <a:pt x="1241047" y="0"/>
                      <a:pt x="1277362" y="36315"/>
                      <a:pt x="1277362" y="81112"/>
                    </a:cubicBezTo>
                    <a:lnTo>
                      <a:pt x="1277362" y="730012"/>
                    </a:lnTo>
                    <a:cubicBezTo>
                      <a:pt x="1277362" y="774809"/>
                      <a:pt x="1241047" y="811124"/>
                      <a:pt x="1196250" y="811124"/>
                    </a:cubicBezTo>
                    <a:lnTo>
                      <a:pt x="81112" y="811124"/>
                    </a:lnTo>
                    <a:cubicBezTo>
                      <a:pt x="36315" y="811124"/>
                      <a:pt x="0" y="774809"/>
                      <a:pt x="0" y="730012"/>
                    </a:cubicBezTo>
                    <a:lnTo>
                      <a:pt x="0" y="81112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03767" tIns="103767" rIns="103767" bIns="103767" numCol="1" spcCol="1270" anchor="ctr" anchorCtr="0">
                <a:noAutofit/>
              </a:bodyPr>
              <a:lstStyle/>
              <a:p>
                <a:pPr lvl="0" algn="ctr" defTabSz="9334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2100" kern="1200" dirty="0" smtClean="0"/>
                  <a:t>여닫이</a:t>
                </a:r>
                <a:endParaRPr lang="ko-KR" altLang="en-US" sz="2100" kern="1200" dirty="0"/>
              </a:p>
            </p:txBody>
          </p:sp>
          <p:sp>
            <p:nvSpPr>
              <p:cNvPr id="29" name="모서리가 둥근 직사각형 28"/>
              <p:cNvSpPr/>
              <p:nvPr/>
            </p:nvSpPr>
            <p:spPr>
              <a:xfrm>
                <a:off x="5153376" y="5542793"/>
                <a:ext cx="1277362" cy="811124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0" name="자유형 29"/>
              <p:cNvSpPr/>
              <p:nvPr/>
            </p:nvSpPr>
            <p:spPr>
              <a:xfrm>
                <a:off x="5295305" y="5677625"/>
                <a:ext cx="1277362" cy="811124"/>
              </a:xfrm>
              <a:custGeom>
                <a:avLst/>
                <a:gdLst>
                  <a:gd name="connsiteX0" fmla="*/ 0 w 1277362"/>
                  <a:gd name="connsiteY0" fmla="*/ 81112 h 811124"/>
                  <a:gd name="connsiteX1" fmla="*/ 81112 w 1277362"/>
                  <a:gd name="connsiteY1" fmla="*/ 0 h 811124"/>
                  <a:gd name="connsiteX2" fmla="*/ 1196250 w 1277362"/>
                  <a:gd name="connsiteY2" fmla="*/ 0 h 811124"/>
                  <a:gd name="connsiteX3" fmla="*/ 1277362 w 1277362"/>
                  <a:gd name="connsiteY3" fmla="*/ 81112 h 811124"/>
                  <a:gd name="connsiteX4" fmla="*/ 1277362 w 1277362"/>
                  <a:gd name="connsiteY4" fmla="*/ 730012 h 811124"/>
                  <a:gd name="connsiteX5" fmla="*/ 1196250 w 1277362"/>
                  <a:gd name="connsiteY5" fmla="*/ 811124 h 811124"/>
                  <a:gd name="connsiteX6" fmla="*/ 81112 w 1277362"/>
                  <a:gd name="connsiteY6" fmla="*/ 811124 h 811124"/>
                  <a:gd name="connsiteX7" fmla="*/ 0 w 1277362"/>
                  <a:gd name="connsiteY7" fmla="*/ 730012 h 811124"/>
                  <a:gd name="connsiteX8" fmla="*/ 0 w 1277362"/>
                  <a:gd name="connsiteY8" fmla="*/ 81112 h 811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7362" h="811124">
                    <a:moveTo>
                      <a:pt x="0" y="81112"/>
                    </a:moveTo>
                    <a:cubicBezTo>
                      <a:pt x="0" y="36315"/>
                      <a:pt x="36315" y="0"/>
                      <a:pt x="81112" y="0"/>
                    </a:cubicBezTo>
                    <a:lnTo>
                      <a:pt x="1196250" y="0"/>
                    </a:lnTo>
                    <a:cubicBezTo>
                      <a:pt x="1241047" y="0"/>
                      <a:pt x="1277362" y="36315"/>
                      <a:pt x="1277362" y="81112"/>
                    </a:cubicBezTo>
                    <a:lnTo>
                      <a:pt x="1277362" y="730012"/>
                    </a:lnTo>
                    <a:cubicBezTo>
                      <a:pt x="1277362" y="774809"/>
                      <a:pt x="1241047" y="811124"/>
                      <a:pt x="1196250" y="811124"/>
                    </a:cubicBezTo>
                    <a:lnTo>
                      <a:pt x="81112" y="811124"/>
                    </a:lnTo>
                    <a:cubicBezTo>
                      <a:pt x="36315" y="811124"/>
                      <a:pt x="0" y="774809"/>
                      <a:pt x="0" y="730012"/>
                    </a:cubicBezTo>
                    <a:lnTo>
                      <a:pt x="0" y="81112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03767" tIns="103767" rIns="103767" bIns="103767" numCol="1" spcCol="1270" anchor="ctr" anchorCtr="0">
                <a:noAutofit/>
              </a:bodyPr>
              <a:lstStyle/>
              <a:p>
                <a:pPr lvl="0" algn="ctr" defTabSz="933450" latinLnBrk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ko-KR" altLang="en-US" sz="2100" kern="1200" dirty="0" err="1" smtClean="0"/>
                  <a:t>양여닫이</a:t>
                </a:r>
                <a:endParaRPr lang="ko-KR" altLang="en-US" sz="2100" kern="1200" dirty="0"/>
              </a:p>
            </p:txBody>
          </p:sp>
        </p:grpSp>
        <p:cxnSp>
          <p:nvCxnSpPr>
            <p:cNvPr id="33" name="직선 연결선 32"/>
            <p:cNvCxnSpPr/>
            <p:nvPr/>
          </p:nvCxnSpPr>
          <p:spPr>
            <a:xfrm>
              <a:off x="3671048" y="5688105"/>
              <a:ext cx="2555466" cy="1445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36"/>
            <p:cNvCxnSpPr/>
            <p:nvPr/>
          </p:nvCxnSpPr>
          <p:spPr>
            <a:xfrm>
              <a:off x="6226514" y="5689112"/>
              <a:ext cx="0" cy="12505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396679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/>
      <p:bldP spid="3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245946" y="985618"/>
            <a:ext cx="8091575" cy="1258465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575863" y="1108081"/>
            <a:ext cx="7633683" cy="984448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800" dirty="0"/>
              <a:t>3. </a:t>
            </a:r>
            <a:r>
              <a:rPr lang="ko-KR" altLang="en-US" sz="2800" dirty="0"/>
              <a:t>자동차는 크기에 따라 경차</a:t>
            </a:r>
            <a:r>
              <a:rPr lang="en-US" altLang="ko-KR" sz="2800" dirty="0"/>
              <a:t>, </a:t>
            </a:r>
            <a:r>
              <a:rPr lang="ko-KR" altLang="en-US" sz="2800" dirty="0"/>
              <a:t>소형차</a:t>
            </a:r>
            <a:r>
              <a:rPr lang="en-US" altLang="ko-KR" sz="2800" dirty="0"/>
              <a:t>, </a:t>
            </a:r>
            <a:r>
              <a:rPr lang="ko-KR" altLang="en-US" sz="2800" dirty="0"/>
              <a:t>중형차</a:t>
            </a:r>
            <a:r>
              <a:rPr lang="en-US" altLang="ko-KR" sz="2800" dirty="0"/>
              <a:t>, </a:t>
            </a:r>
            <a:r>
              <a:rPr lang="ko-KR" altLang="en-US" sz="2800" dirty="0"/>
              <a:t>대형차로 나눌 수 있다</a:t>
            </a:r>
            <a:r>
              <a:rPr lang="en-US" altLang="ko-KR" sz="2800" dirty="0"/>
              <a:t>. </a:t>
            </a:r>
            <a:endParaRPr lang="ko-KR" altLang="en-US" sz="2800" dirty="0"/>
          </a:p>
        </p:txBody>
      </p:sp>
      <p:sp>
        <p:nvSpPr>
          <p:cNvPr id="197" name="타원 14"/>
          <p:cNvSpPr/>
          <p:nvPr/>
        </p:nvSpPr>
        <p:spPr>
          <a:xfrm rot="21600000">
            <a:off x="538701" y="365145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824612" y="193505"/>
            <a:ext cx="6174065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＇분류 '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의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grpSp>
        <p:nvGrpSpPr>
          <p:cNvPr id="40" name="그룹 39"/>
          <p:cNvGrpSpPr/>
          <p:nvPr/>
        </p:nvGrpSpPr>
        <p:grpSpPr>
          <a:xfrm>
            <a:off x="368641" y="2623037"/>
            <a:ext cx="6844451" cy="2232941"/>
            <a:chOff x="368641" y="2610633"/>
            <a:chExt cx="6844451" cy="2232941"/>
          </a:xfrm>
        </p:grpSpPr>
        <p:sp>
          <p:nvSpPr>
            <p:cNvPr id="36" name="TextBox 35"/>
            <p:cNvSpPr txBox="1"/>
            <p:nvPr/>
          </p:nvSpPr>
          <p:spPr>
            <a:xfrm>
              <a:off x="4367461" y="2667133"/>
              <a:ext cx="2758352" cy="646331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3600" b="1" dirty="0" smtClean="0">
                  <a:latin typeface="+mj-ea"/>
                  <a:ea typeface="+mj-ea"/>
                </a:rPr>
                <a:t>크기</a:t>
              </a:r>
              <a:endParaRPr lang="ko-KR" altLang="en-US" sz="3600" b="1" dirty="0">
                <a:latin typeface="+mj-ea"/>
                <a:ea typeface="+mj-ea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368641" y="2610633"/>
              <a:ext cx="5204087" cy="2232031"/>
              <a:chOff x="245945" y="2609499"/>
              <a:chExt cx="5204087" cy="2232031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245945" y="2609499"/>
                <a:ext cx="5204087" cy="2232031"/>
                <a:chOff x="2811546" y="3089241"/>
                <a:chExt cx="4129127" cy="2232031"/>
              </a:xfrm>
            </p:grpSpPr>
            <p:sp>
              <p:nvSpPr>
                <p:cNvPr id="9" name="자유형 8"/>
                <p:cNvSpPr/>
                <p:nvPr/>
              </p:nvSpPr>
              <p:spPr>
                <a:xfrm>
                  <a:off x="4247200" y="3975355"/>
                  <a:ext cx="1170915" cy="371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>
                      <a:moveTo>
                        <a:pt x="0" y="0"/>
                      </a:moveTo>
                      <a:lnTo>
                        <a:pt x="0" y="253166"/>
                      </a:lnTo>
                      <a:lnTo>
                        <a:pt x="1170915" y="253166"/>
                      </a:lnTo>
                      <a:lnTo>
                        <a:pt x="1170915" y="371499"/>
                      </a:ln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6000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12" name="자유형 11"/>
                <p:cNvSpPr/>
                <p:nvPr/>
              </p:nvSpPr>
              <p:spPr>
                <a:xfrm>
                  <a:off x="3321172" y="3988668"/>
                  <a:ext cx="1170915" cy="371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>
                      <a:moveTo>
                        <a:pt x="1170915" y="0"/>
                      </a:moveTo>
                      <a:lnTo>
                        <a:pt x="1170915" y="253166"/>
                      </a:lnTo>
                      <a:lnTo>
                        <a:pt x="0" y="253166"/>
                      </a:lnTo>
                      <a:lnTo>
                        <a:pt x="0" y="371499"/>
                      </a:ln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6000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13" name="모서리가 둥근 직사각형 12"/>
                <p:cNvSpPr/>
                <p:nvPr/>
              </p:nvSpPr>
              <p:spPr>
                <a:xfrm>
                  <a:off x="3494800" y="3089241"/>
                  <a:ext cx="1277362" cy="811124"/>
                </a:xfrm>
                <a:prstGeom prst="roundRect">
                  <a:avLst>
                    <a:gd name="adj" fmla="val 10000"/>
                  </a:avLst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5" name="자유형 14"/>
                <p:cNvSpPr/>
                <p:nvPr/>
              </p:nvSpPr>
              <p:spPr>
                <a:xfrm>
                  <a:off x="3676454" y="3207154"/>
                  <a:ext cx="1277362" cy="811124"/>
                </a:xfrm>
                <a:custGeom>
                  <a:avLst/>
                  <a:gdLst>
                    <a:gd name="connsiteX0" fmla="*/ 0 w 1277362"/>
                    <a:gd name="connsiteY0" fmla="*/ 81112 h 811124"/>
                    <a:gd name="connsiteX1" fmla="*/ 81112 w 1277362"/>
                    <a:gd name="connsiteY1" fmla="*/ 0 h 811124"/>
                    <a:gd name="connsiteX2" fmla="*/ 1196250 w 1277362"/>
                    <a:gd name="connsiteY2" fmla="*/ 0 h 811124"/>
                    <a:gd name="connsiteX3" fmla="*/ 1277362 w 1277362"/>
                    <a:gd name="connsiteY3" fmla="*/ 81112 h 811124"/>
                    <a:gd name="connsiteX4" fmla="*/ 1277362 w 1277362"/>
                    <a:gd name="connsiteY4" fmla="*/ 730012 h 811124"/>
                    <a:gd name="connsiteX5" fmla="*/ 1196250 w 1277362"/>
                    <a:gd name="connsiteY5" fmla="*/ 811124 h 811124"/>
                    <a:gd name="connsiteX6" fmla="*/ 81112 w 1277362"/>
                    <a:gd name="connsiteY6" fmla="*/ 811124 h 811124"/>
                    <a:gd name="connsiteX7" fmla="*/ 0 w 1277362"/>
                    <a:gd name="connsiteY7" fmla="*/ 730012 h 811124"/>
                    <a:gd name="connsiteX8" fmla="*/ 0 w 1277362"/>
                    <a:gd name="connsiteY8" fmla="*/ 81112 h 81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77362" h="811124">
                      <a:moveTo>
                        <a:pt x="0" y="81112"/>
                      </a:moveTo>
                      <a:cubicBezTo>
                        <a:pt x="0" y="36315"/>
                        <a:pt x="36315" y="0"/>
                        <a:pt x="81112" y="0"/>
                      </a:cubicBezTo>
                      <a:lnTo>
                        <a:pt x="1196250" y="0"/>
                      </a:lnTo>
                      <a:cubicBezTo>
                        <a:pt x="1241047" y="0"/>
                        <a:pt x="1277362" y="36315"/>
                        <a:pt x="1277362" y="81112"/>
                      </a:cubicBezTo>
                      <a:lnTo>
                        <a:pt x="1277362" y="730012"/>
                      </a:lnTo>
                      <a:cubicBezTo>
                        <a:pt x="1277362" y="774809"/>
                        <a:pt x="1241047" y="811124"/>
                        <a:pt x="1196250" y="811124"/>
                      </a:cubicBezTo>
                      <a:lnTo>
                        <a:pt x="81112" y="811124"/>
                      </a:lnTo>
                      <a:cubicBezTo>
                        <a:pt x="36315" y="811124"/>
                        <a:pt x="0" y="774809"/>
                        <a:pt x="0" y="730012"/>
                      </a:cubicBezTo>
                      <a:lnTo>
                        <a:pt x="0" y="81112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03767" tIns="103767" rIns="103767" bIns="103767" numCol="1" spcCol="1270" anchor="ctr" anchorCtr="0">
                  <a:noAutofit/>
                </a:bodyPr>
                <a:lstStyle/>
                <a:p>
                  <a:pPr lvl="0" algn="ctr" defTabSz="933450" latinLnBrk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ko-KR" altLang="en-US" sz="2800" kern="1200" dirty="0" smtClean="0"/>
                    <a:t>자동차</a:t>
                  </a:r>
                  <a:endParaRPr lang="ko-KR" altLang="en-US" sz="2800" kern="1200" dirty="0"/>
                </a:p>
              </p:txBody>
            </p:sp>
            <p:sp>
              <p:nvSpPr>
                <p:cNvPr id="16" name="모서리가 둥근 직사각형 15"/>
                <p:cNvSpPr/>
                <p:nvPr/>
              </p:nvSpPr>
              <p:spPr>
                <a:xfrm>
                  <a:off x="2811546" y="4360168"/>
                  <a:ext cx="1041860" cy="811124"/>
                </a:xfrm>
                <a:prstGeom prst="roundRect">
                  <a:avLst>
                    <a:gd name="adj" fmla="val 10000"/>
                  </a:avLst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0" name="자유형 19"/>
                <p:cNvSpPr/>
                <p:nvPr/>
              </p:nvSpPr>
              <p:spPr>
                <a:xfrm>
                  <a:off x="2949888" y="4510148"/>
                  <a:ext cx="1134383" cy="811124"/>
                </a:xfrm>
                <a:custGeom>
                  <a:avLst/>
                  <a:gdLst>
                    <a:gd name="connsiteX0" fmla="*/ 0 w 1277362"/>
                    <a:gd name="connsiteY0" fmla="*/ 81112 h 811124"/>
                    <a:gd name="connsiteX1" fmla="*/ 81112 w 1277362"/>
                    <a:gd name="connsiteY1" fmla="*/ 0 h 811124"/>
                    <a:gd name="connsiteX2" fmla="*/ 1196250 w 1277362"/>
                    <a:gd name="connsiteY2" fmla="*/ 0 h 811124"/>
                    <a:gd name="connsiteX3" fmla="*/ 1277362 w 1277362"/>
                    <a:gd name="connsiteY3" fmla="*/ 81112 h 811124"/>
                    <a:gd name="connsiteX4" fmla="*/ 1277362 w 1277362"/>
                    <a:gd name="connsiteY4" fmla="*/ 730012 h 811124"/>
                    <a:gd name="connsiteX5" fmla="*/ 1196250 w 1277362"/>
                    <a:gd name="connsiteY5" fmla="*/ 811124 h 811124"/>
                    <a:gd name="connsiteX6" fmla="*/ 81112 w 1277362"/>
                    <a:gd name="connsiteY6" fmla="*/ 811124 h 811124"/>
                    <a:gd name="connsiteX7" fmla="*/ 0 w 1277362"/>
                    <a:gd name="connsiteY7" fmla="*/ 730012 h 811124"/>
                    <a:gd name="connsiteX8" fmla="*/ 0 w 1277362"/>
                    <a:gd name="connsiteY8" fmla="*/ 81112 h 81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77362" h="811124">
                      <a:moveTo>
                        <a:pt x="0" y="81112"/>
                      </a:moveTo>
                      <a:cubicBezTo>
                        <a:pt x="0" y="36315"/>
                        <a:pt x="36315" y="0"/>
                        <a:pt x="81112" y="0"/>
                      </a:cubicBezTo>
                      <a:lnTo>
                        <a:pt x="1196250" y="0"/>
                      </a:lnTo>
                      <a:cubicBezTo>
                        <a:pt x="1241047" y="0"/>
                        <a:pt x="1277362" y="36315"/>
                        <a:pt x="1277362" y="81112"/>
                      </a:cubicBezTo>
                      <a:lnTo>
                        <a:pt x="1277362" y="730012"/>
                      </a:lnTo>
                      <a:cubicBezTo>
                        <a:pt x="1277362" y="774809"/>
                        <a:pt x="1241047" y="811124"/>
                        <a:pt x="1196250" y="811124"/>
                      </a:cubicBezTo>
                      <a:lnTo>
                        <a:pt x="81112" y="811124"/>
                      </a:lnTo>
                      <a:cubicBezTo>
                        <a:pt x="36315" y="811124"/>
                        <a:pt x="0" y="774809"/>
                        <a:pt x="0" y="730012"/>
                      </a:cubicBezTo>
                      <a:lnTo>
                        <a:pt x="0" y="81112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03767" tIns="103767" rIns="103767" bIns="103767" numCol="1" spcCol="1270" anchor="ctr" anchorCtr="0">
                  <a:noAutofit/>
                </a:bodyPr>
                <a:lstStyle/>
                <a:p>
                  <a:pPr lvl="0" algn="ctr" defTabSz="933450" latinLnBrk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ko-KR" altLang="en-US" sz="2100" kern="1200" dirty="0" smtClean="0"/>
                    <a:t>경차</a:t>
                  </a:r>
                  <a:endParaRPr lang="ko-KR" altLang="en-US" sz="2100" kern="1200" dirty="0"/>
                </a:p>
              </p:txBody>
            </p:sp>
            <p:sp>
              <p:nvSpPr>
                <p:cNvPr id="26" name="모서리가 둥근 직사각형 25"/>
                <p:cNvSpPr/>
                <p:nvPr/>
              </p:nvSpPr>
              <p:spPr>
                <a:xfrm>
                  <a:off x="4315135" y="4360167"/>
                  <a:ext cx="1102980" cy="811125"/>
                </a:xfrm>
                <a:prstGeom prst="roundRect">
                  <a:avLst>
                    <a:gd name="adj" fmla="val 10000"/>
                  </a:avLst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" name="자유형 26"/>
                <p:cNvSpPr/>
                <p:nvPr/>
              </p:nvSpPr>
              <p:spPr>
                <a:xfrm>
                  <a:off x="4457064" y="4495000"/>
                  <a:ext cx="1123346" cy="811125"/>
                </a:xfrm>
                <a:custGeom>
                  <a:avLst/>
                  <a:gdLst>
                    <a:gd name="connsiteX0" fmla="*/ 0 w 1277362"/>
                    <a:gd name="connsiteY0" fmla="*/ 81112 h 811124"/>
                    <a:gd name="connsiteX1" fmla="*/ 81112 w 1277362"/>
                    <a:gd name="connsiteY1" fmla="*/ 0 h 811124"/>
                    <a:gd name="connsiteX2" fmla="*/ 1196250 w 1277362"/>
                    <a:gd name="connsiteY2" fmla="*/ 0 h 811124"/>
                    <a:gd name="connsiteX3" fmla="*/ 1277362 w 1277362"/>
                    <a:gd name="connsiteY3" fmla="*/ 81112 h 811124"/>
                    <a:gd name="connsiteX4" fmla="*/ 1277362 w 1277362"/>
                    <a:gd name="connsiteY4" fmla="*/ 730012 h 811124"/>
                    <a:gd name="connsiteX5" fmla="*/ 1196250 w 1277362"/>
                    <a:gd name="connsiteY5" fmla="*/ 811124 h 811124"/>
                    <a:gd name="connsiteX6" fmla="*/ 81112 w 1277362"/>
                    <a:gd name="connsiteY6" fmla="*/ 811124 h 811124"/>
                    <a:gd name="connsiteX7" fmla="*/ 0 w 1277362"/>
                    <a:gd name="connsiteY7" fmla="*/ 730012 h 811124"/>
                    <a:gd name="connsiteX8" fmla="*/ 0 w 1277362"/>
                    <a:gd name="connsiteY8" fmla="*/ 81112 h 81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77362" h="811124">
                      <a:moveTo>
                        <a:pt x="0" y="81112"/>
                      </a:moveTo>
                      <a:cubicBezTo>
                        <a:pt x="0" y="36315"/>
                        <a:pt x="36315" y="0"/>
                        <a:pt x="81112" y="0"/>
                      </a:cubicBezTo>
                      <a:lnTo>
                        <a:pt x="1196250" y="0"/>
                      </a:lnTo>
                      <a:cubicBezTo>
                        <a:pt x="1241047" y="0"/>
                        <a:pt x="1277362" y="36315"/>
                        <a:pt x="1277362" y="81112"/>
                      </a:cubicBezTo>
                      <a:lnTo>
                        <a:pt x="1277362" y="730012"/>
                      </a:lnTo>
                      <a:cubicBezTo>
                        <a:pt x="1277362" y="774809"/>
                        <a:pt x="1241047" y="811124"/>
                        <a:pt x="1196250" y="811124"/>
                      </a:cubicBezTo>
                      <a:lnTo>
                        <a:pt x="81112" y="811124"/>
                      </a:lnTo>
                      <a:cubicBezTo>
                        <a:pt x="36315" y="811124"/>
                        <a:pt x="0" y="774809"/>
                        <a:pt x="0" y="730012"/>
                      </a:cubicBezTo>
                      <a:lnTo>
                        <a:pt x="0" y="81112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03767" tIns="103767" rIns="103767" bIns="103767" numCol="1" spcCol="1270" anchor="ctr" anchorCtr="0">
                  <a:noAutofit/>
                </a:bodyPr>
                <a:lstStyle/>
                <a:p>
                  <a:pPr lvl="0" algn="ctr" defTabSz="933450" latinLnBrk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ko-KR" altLang="en-US" sz="2100" kern="1200" dirty="0" smtClean="0"/>
                    <a:t>소형차</a:t>
                  </a:r>
                  <a:endParaRPr lang="ko-KR" altLang="en-US" sz="2100" kern="1200" dirty="0"/>
                </a:p>
              </p:txBody>
            </p:sp>
            <p:sp>
              <p:nvSpPr>
                <p:cNvPr id="29" name="모서리가 둥근 직사각형 28"/>
                <p:cNvSpPr/>
                <p:nvPr/>
              </p:nvSpPr>
              <p:spPr>
                <a:xfrm>
                  <a:off x="5768383" y="4375316"/>
                  <a:ext cx="874049" cy="811124"/>
                </a:xfrm>
                <a:prstGeom prst="roundRect">
                  <a:avLst>
                    <a:gd name="adj" fmla="val 10000"/>
                  </a:avLst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30" name="자유형 29"/>
                <p:cNvSpPr/>
                <p:nvPr/>
              </p:nvSpPr>
              <p:spPr>
                <a:xfrm>
                  <a:off x="5910314" y="4510148"/>
                  <a:ext cx="1030359" cy="811124"/>
                </a:xfrm>
                <a:custGeom>
                  <a:avLst/>
                  <a:gdLst>
                    <a:gd name="connsiteX0" fmla="*/ 0 w 1277362"/>
                    <a:gd name="connsiteY0" fmla="*/ 81112 h 811124"/>
                    <a:gd name="connsiteX1" fmla="*/ 81112 w 1277362"/>
                    <a:gd name="connsiteY1" fmla="*/ 0 h 811124"/>
                    <a:gd name="connsiteX2" fmla="*/ 1196250 w 1277362"/>
                    <a:gd name="connsiteY2" fmla="*/ 0 h 811124"/>
                    <a:gd name="connsiteX3" fmla="*/ 1277362 w 1277362"/>
                    <a:gd name="connsiteY3" fmla="*/ 81112 h 811124"/>
                    <a:gd name="connsiteX4" fmla="*/ 1277362 w 1277362"/>
                    <a:gd name="connsiteY4" fmla="*/ 730012 h 811124"/>
                    <a:gd name="connsiteX5" fmla="*/ 1196250 w 1277362"/>
                    <a:gd name="connsiteY5" fmla="*/ 811124 h 811124"/>
                    <a:gd name="connsiteX6" fmla="*/ 81112 w 1277362"/>
                    <a:gd name="connsiteY6" fmla="*/ 811124 h 811124"/>
                    <a:gd name="connsiteX7" fmla="*/ 0 w 1277362"/>
                    <a:gd name="connsiteY7" fmla="*/ 730012 h 811124"/>
                    <a:gd name="connsiteX8" fmla="*/ 0 w 1277362"/>
                    <a:gd name="connsiteY8" fmla="*/ 81112 h 81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77362" h="811124">
                      <a:moveTo>
                        <a:pt x="0" y="81112"/>
                      </a:moveTo>
                      <a:cubicBezTo>
                        <a:pt x="0" y="36315"/>
                        <a:pt x="36315" y="0"/>
                        <a:pt x="81112" y="0"/>
                      </a:cubicBezTo>
                      <a:lnTo>
                        <a:pt x="1196250" y="0"/>
                      </a:lnTo>
                      <a:cubicBezTo>
                        <a:pt x="1241047" y="0"/>
                        <a:pt x="1277362" y="36315"/>
                        <a:pt x="1277362" y="81112"/>
                      </a:cubicBezTo>
                      <a:lnTo>
                        <a:pt x="1277362" y="730012"/>
                      </a:lnTo>
                      <a:cubicBezTo>
                        <a:pt x="1277362" y="774809"/>
                        <a:pt x="1241047" y="811124"/>
                        <a:pt x="1196250" y="811124"/>
                      </a:cubicBezTo>
                      <a:lnTo>
                        <a:pt x="81112" y="811124"/>
                      </a:lnTo>
                      <a:cubicBezTo>
                        <a:pt x="36315" y="811124"/>
                        <a:pt x="0" y="774809"/>
                        <a:pt x="0" y="730012"/>
                      </a:cubicBezTo>
                      <a:lnTo>
                        <a:pt x="0" y="81112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03767" tIns="103767" rIns="103767" bIns="103767" numCol="1" spcCol="1270" anchor="ctr" anchorCtr="0">
                  <a:noAutofit/>
                </a:bodyPr>
                <a:lstStyle/>
                <a:p>
                  <a:pPr lvl="0" algn="ctr" defTabSz="933450" latinLnBrk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ko-KR" altLang="en-US" sz="2100" kern="1200" dirty="0" smtClean="0"/>
                    <a:t>중형차</a:t>
                  </a:r>
                  <a:endParaRPr lang="ko-KR" altLang="en-US" sz="2100" kern="1200" dirty="0"/>
                </a:p>
              </p:txBody>
            </p:sp>
          </p:grpSp>
          <p:cxnSp>
            <p:nvCxnSpPr>
              <p:cNvPr id="37" name="직선 연결선 36"/>
              <p:cNvCxnSpPr/>
              <p:nvPr/>
            </p:nvCxnSpPr>
            <p:spPr>
              <a:xfrm>
                <a:off x="4605319" y="3731109"/>
                <a:ext cx="0" cy="12505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" name="직선 연결선 33"/>
            <p:cNvCxnSpPr/>
            <p:nvPr/>
          </p:nvCxnSpPr>
          <p:spPr>
            <a:xfrm>
              <a:off x="6270687" y="3726649"/>
              <a:ext cx="13446" cy="2579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그룹 27"/>
            <p:cNvGrpSpPr/>
            <p:nvPr/>
          </p:nvGrpSpPr>
          <p:grpSpPr>
            <a:xfrm>
              <a:off x="3298560" y="3732237"/>
              <a:ext cx="3522141" cy="980358"/>
              <a:chOff x="3298560" y="3732237"/>
              <a:chExt cx="3522141" cy="980358"/>
            </a:xfrm>
          </p:grpSpPr>
          <p:cxnSp>
            <p:nvCxnSpPr>
              <p:cNvPr id="32" name="직선 연결선 31"/>
              <p:cNvCxnSpPr/>
              <p:nvPr/>
            </p:nvCxnSpPr>
            <p:spPr>
              <a:xfrm>
                <a:off x="3298560" y="3732237"/>
                <a:ext cx="2963224" cy="1319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모서리가 둥근 직사각형 34"/>
              <p:cNvSpPr/>
              <p:nvPr/>
            </p:nvSpPr>
            <p:spPr>
              <a:xfrm>
                <a:off x="5719106" y="3901471"/>
                <a:ext cx="1101595" cy="811124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sp>
          <p:nvSpPr>
            <p:cNvPr id="38" name="자유형 37"/>
            <p:cNvSpPr/>
            <p:nvPr/>
          </p:nvSpPr>
          <p:spPr>
            <a:xfrm>
              <a:off x="5914494" y="4032450"/>
              <a:ext cx="1298598" cy="811124"/>
            </a:xfrm>
            <a:custGeom>
              <a:avLst/>
              <a:gdLst>
                <a:gd name="connsiteX0" fmla="*/ 0 w 1277362"/>
                <a:gd name="connsiteY0" fmla="*/ 81112 h 811124"/>
                <a:gd name="connsiteX1" fmla="*/ 81112 w 1277362"/>
                <a:gd name="connsiteY1" fmla="*/ 0 h 811124"/>
                <a:gd name="connsiteX2" fmla="*/ 1196250 w 1277362"/>
                <a:gd name="connsiteY2" fmla="*/ 0 h 811124"/>
                <a:gd name="connsiteX3" fmla="*/ 1277362 w 1277362"/>
                <a:gd name="connsiteY3" fmla="*/ 81112 h 811124"/>
                <a:gd name="connsiteX4" fmla="*/ 1277362 w 1277362"/>
                <a:gd name="connsiteY4" fmla="*/ 730012 h 811124"/>
                <a:gd name="connsiteX5" fmla="*/ 1196250 w 1277362"/>
                <a:gd name="connsiteY5" fmla="*/ 811124 h 811124"/>
                <a:gd name="connsiteX6" fmla="*/ 81112 w 1277362"/>
                <a:gd name="connsiteY6" fmla="*/ 811124 h 811124"/>
                <a:gd name="connsiteX7" fmla="*/ 0 w 1277362"/>
                <a:gd name="connsiteY7" fmla="*/ 730012 h 811124"/>
                <a:gd name="connsiteX8" fmla="*/ 0 w 1277362"/>
                <a:gd name="connsiteY8" fmla="*/ 81112 h 811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77362" h="811124">
                  <a:moveTo>
                    <a:pt x="0" y="81112"/>
                  </a:moveTo>
                  <a:cubicBezTo>
                    <a:pt x="0" y="36315"/>
                    <a:pt x="36315" y="0"/>
                    <a:pt x="81112" y="0"/>
                  </a:cubicBezTo>
                  <a:lnTo>
                    <a:pt x="1196250" y="0"/>
                  </a:lnTo>
                  <a:cubicBezTo>
                    <a:pt x="1241047" y="0"/>
                    <a:pt x="1277362" y="36315"/>
                    <a:pt x="1277362" y="81112"/>
                  </a:cubicBezTo>
                  <a:lnTo>
                    <a:pt x="1277362" y="730012"/>
                  </a:lnTo>
                  <a:cubicBezTo>
                    <a:pt x="1277362" y="774809"/>
                    <a:pt x="1241047" y="811124"/>
                    <a:pt x="1196250" y="811124"/>
                  </a:cubicBezTo>
                  <a:lnTo>
                    <a:pt x="81112" y="811124"/>
                  </a:lnTo>
                  <a:cubicBezTo>
                    <a:pt x="36315" y="811124"/>
                    <a:pt x="0" y="774809"/>
                    <a:pt x="0" y="730012"/>
                  </a:cubicBezTo>
                  <a:lnTo>
                    <a:pt x="0" y="81112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3767" tIns="103767" rIns="103767" bIns="103767" numCol="1" spcCol="1270" anchor="ctr" anchorCtr="0">
              <a:noAutofit/>
            </a:bodyPr>
            <a:lstStyle/>
            <a:p>
              <a:pPr lvl="0" algn="ctr" defTabSz="93345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2100" kern="1200" dirty="0" smtClean="0"/>
                <a:t>대형차</a:t>
              </a:r>
              <a:endParaRPr lang="ko-KR" altLang="en-US" sz="2100" kern="1200" dirty="0"/>
            </a:p>
          </p:txBody>
        </p:sp>
      </p:grpSp>
      <p:pic>
        <p:nvPicPr>
          <p:cNvPr id="41" name="그림 40" descr="카앤드라이빙 티스토리 :: 스즈키 웨건R, 최신 연비기술로 일본 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01036"/>
            <a:ext cx="1586754" cy="1057835"/>
          </a:xfrm>
          <a:prstGeom prst="rect">
            <a:avLst/>
          </a:prstGeom>
        </p:spPr>
      </p:pic>
      <p:pic>
        <p:nvPicPr>
          <p:cNvPr id="44" name="그림 43" descr="현대 엑센트 - 위키코어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546" y="5448797"/>
            <a:ext cx="1837725" cy="1088852"/>
          </a:xfrm>
          <a:prstGeom prst="rect">
            <a:avLst/>
          </a:prstGeom>
        </p:spPr>
      </p:pic>
      <p:pic>
        <p:nvPicPr>
          <p:cNvPr id="47" name="그림 46" descr="기아자동차의 대표 얼굴, 쏘나타와 더불어 국민 중형차 '기아 K5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062" y="4855978"/>
            <a:ext cx="2385284" cy="1790004"/>
          </a:xfrm>
          <a:prstGeom prst="rect">
            <a:avLst/>
          </a:prstGeom>
        </p:spPr>
      </p:pic>
      <p:pic>
        <p:nvPicPr>
          <p:cNvPr id="48" name="그림 47" descr="카앤드라이빙 티스토리 :: 제네시스 최고 안전한 대형차량에 등극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123" y="4914810"/>
            <a:ext cx="3249380" cy="1672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66008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245946" y="985618"/>
            <a:ext cx="8091575" cy="2119751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547551" y="1050203"/>
            <a:ext cx="7633683" cy="1960196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400" dirty="0" smtClean="0"/>
              <a:t>4. </a:t>
            </a:r>
            <a:r>
              <a:rPr lang="ko-KR" altLang="en-US" sz="2400" dirty="0" smtClean="0"/>
              <a:t>단소 </a:t>
            </a:r>
            <a:r>
              <a:rPr lang="en-US" altLang="ko-KR" sz="2400" dirty="0" smtClean="0"/>
              <a:t>· </a:t>
            </a:r>
            <a:r>
              <a:rPr lang="ko-KR" altLang="en-US" sz="2400" dirty="0" smtClean="0"/>
              <a:t>대금 </a:t>
            </a:r>
            <a:r>
              <a:rPr lang="en-US" altLang="ko-KR" sz="2400" dirty="0" smtClean="0"/>
              <a:t>· </a:t>
            </a:r>
            <a:r>
              <a:rPr lang="ko-KR" altLang="en-US" sz="2400" dirty="0" smtClean="0"/>
              <a:t>피리 등과 같이 관을 통해 소리를 내는 관악기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가야금 </a:t>
            </a:r>
            <a:r>
              <a:rPr lang="en-US" altLang="ko-KR" sz="2400" dirty="0" smtClean="0"/>
              <a:t>· </a:t>
            </a:r>
            <a:r>
              <a:rPr lang="ko-KR" altLang="en-US" sz="2400" dirty="0" smtClean="0"/>
              <a:t>거문고 </a:t>
            </a:r>
            <a:r>
              <a:rPr lang="en-US" altLang="ko-KR" sz="2400" dirty="0" smtClean="0"/>
              <a:t>· </a:t>
            </a:r>
            <a:r>
              <a:rPr lang="ko-KR" altLang="en-US" sz="2400" dirty="0" smtClean="0"/>
              <a:t>해금 등 명주실을 꼬아 만든 줄을 튕기거나 긁어서 소리를 내는 현악기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장구 </a:t>
            </a:r>
            <a:r>
              <a:rPr lang="en-US" altLang="ko-KR" sz="2400" dirty="0" smtClean="0"/>
              <a:t>· </a:t>
            </a:r>
            <a:r>
              <a:rPr lang="ko-KR" altLang="en-US" sz="2400" dirty="0" smtClean="0"/>
              <a:t>징 </a:t>
            </a:r>
            <a:r>
              <a:rPr lang="en-US" altLang="ko-KR" sz="2400" dirty="0" smtClean="0"/>
              <a:t>· </a:t>
            </a:r>
            <a:r>
              <a:rPr lang="ko-KR" altLang="en-US" sz="2400" dirty="0" smtClean="0"/>
              <a:t>북 등 두드려 소리를 내는 타악기는 모두 우리 국악기에 속한다</a:t>
            </a:r>
            <a:r>
              <a:rPr lang="en-US" altLang="ko-KR" sz="2400" dirty="0" smtClean="0"/>
              <a:t>.</a:t>
            </a:r>
            <a:endParaRPr lang="ko-KR" altLang="en-US" sz="2400" dirty="0"/>
          </a:p>
        </p:txBody>
      </p:sp>
      <p:sp>
        <p:nvSpPr>
          <p:cNvPr id="197" name="타원 14"/>
          <p:cNvSpPr/>
          <p:nvPr/>
        </p:nvSpPr>
        <p:spPr>
          <a:xfrm rot="21600000">
            <a:off x="538701" y="365145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824612" y="193505"/>
            <a:ext cx="6481796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＇분류 '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의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54444" y="3223788"/>
            <a:ext cx="3459594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3600" b="1" dirty="0" err="1" smtClean="0">
                <a:latin typeface="+mj-ea"/>
                <a:ea typeface="+mj-ea"/>
              </a:rPr>
              <a:t>소리내는</a:t>
            </a:r>
            <a:r>
              <a:rPr lang="ko-KR" altLang="en-US" sz="3600" b="1" dirty="0" smtClean="0">
                <a:latin typeface="+mj-ea"/>
                <a:ea typeface="+mj-ea"/>
              </a:rPr>
              <a:t> 방식</a:t>
            </a:r>
            <a:endParaRPr lang="ko-KR" altLang="en-US" sz="3600" b="1" dirty="0">
              <a:latin typeface="+mj-ea"/>
              <a:ea typeface="+mj-ea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269176" y="3015060"/>
            <a:ext cx="5204087" cy="2232031"/>
            <a:chOff x="281362" y="2951894"/>
            <a:chExt cx="5204087" cy="2232031"/>
          </a:xfrm>
        </p:grpSpPr>
        <p:grpSp>
          <p:nvGrpSpPr>
            <p:cNvPr id="39" name="그룹 38"/>
            <p:cNvGrpSpPr/>
            <p:nvPr/>
          </p:nvGrpSpPr>
          <p:grpSpPr>
            <a:xfrm>
              <a:off x="281362" y="2951894"/>
              <a:ext cx="5204087" cy="2232031"/>
              <a:chOff x="245945" y="2609499"/>
              <a:chExt cx="5204087" cy="2232031"/>
            </a:xfrm>
          </p:grpSpPr>
          <p:grpSp>
            <p:nvGrpSpPr>
              <p:cNvPr id="7" name="그룹 6"/>
              <p:cNvGrpSpPr/>
              <p:nvPr/>
            </p:nvGrpSpPr>
            <p:grpSpPr>
              <a:xfrm>
                <a:off x="245945" y="2609499"/>
                <a:ext cx="5204087" cy="2232031"/>
                <a:chOff x="2811546" y="3089241"/>
                <a:chExt cx="4129127" cy="2232031"/>
              </a:xfrm>
            </p:grpSpPr>
            <p:sp>
              <p:nvSpPr>
                <p:cNvPr id="9" name="자유형 8"/>
                <p:cNvSpPr/>
                <p:nvPr/>
              </p:nvSpPr>
              <p:spPr>
                <a:xfrm>
                  <a:off x="4247200" y="3975355"/>
                  <a:ext cx="1170915" cy="371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>
                      <a:moveTo>
                        <a:pt x="0" y="0"/>
                      </a:moveTo>
                      <a:lnTo>
                        <a:pt x="0" y="253166"/>
                      </a:lnTo>
                      <a:lnTo>
                        <a:pt x="1170915" y="253166"/>
                      </a:lnTo>
                      <a:lnTo>
                        <a:pt x="1170915" y="371499"/>
                      </a:ln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6000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12" name="자유형 11"/>
                <p:cNvSpPr/>
                <p:nvPr/>
              </p:nvSpPr>
              <p:spPr>
                <a:xfrm>
                  <a:off x="3321172" y="3988668"/>
                  <a:ext cx="1170915" cy="371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>
                      <a:moveTo>
                        <a:pt x="1170915" y="0"/>
                      </a:moveTo>
                      <a:lnTo>
                        <a:pt x="1170915" y="253166"/>
                      </a:lnTo>
                      <a:lnTo>
                        <a:pt x="0" y="253166"/>
                      </a:lnTo>
                      <a:lnTo>
                        <a:pt x="0" y="371499"/>
                      </a:ln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6000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13" name="모서리가 둥근 직사각형 12"/>
                <p:cNvSpPr/>
                <p:nvPr/>
              </p:nvSpPr>
              <p:spPr>
                <a:xfrm>
                  <a:off x="3494800" y="3089241"/>
                  <a:ext cx="1277362" cy="811124"/>
                </a:xfrm>
                <a:prstGeom prst="roundRect">
                  <a:avLst>
                    <a:gd name="adj" fmla="val 10000"/>
                  </a:avLst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5" name="자유형 14"/>
                <p:cNvSpPr/>
                <p:nvPr/>
              </p:nvSpPr>
              <p:spPr>
                <a:xfrm>
                  <a:off x="3676454" y="3207154"/>
                  <a:ext cx="1277362" cy="811124"/>
                </a:xfrm>
                <a:custGeom>
                  <a:avLst/>
                  <a:gdLst>
                    <a:gd name="connsiteX0" fmla="*/ 0 w 1277362"/>
                    <a:gd name="connsiteY0" fmla="*/ 81112 h 811124"/>
                    <a:gd name="connsiteX1" fmla="*/ 81112 w 1277362"/>
                    <a:gd name="connsiteY1" fmla="*/ 0 h 811124"/>
                    <a:gd name="connsiteX2" fmla="*/ 1196250 w 1277362"/>
                    <a:gd name="connsiteY2" fmla="*/ 0 h 811124"/>
                    <a:gd name="connsiteX3" fmla="*/ 1277362 w 1277362"/>
                    <a:gd name="connsiteY3" fmla="*/ 81112 h 811124"/>
                    <a:gd name="connsiteX4" fmla="*/ 1277362 w 1277362"/>
                    <a:gd name="connsiteY4" fmla="*/ 730012 h 811124"/>
                    <a:gd name="connsiteX5" fmla="*/ 1196250 w 1277362"/>
                    <a:gd name="connsiteY5" fmla="*/ 811124 h 811124"/>
                    <a:gd name="connsiteX6" fmla="*/ 81112 w 1277362"/>
                    <a:gd name="connsiteY6" fmla="*/ 811124 h 811124"/>
                    <a:gd name="connsiteX7" fmla="*/ 0 w 1277362"/>
                    <a:gd name="connsiteY7" fmla="*/ 730012 h 811124"/>
                    <a:gd name="connsiteX8" fmla="*/ 0 w 1277362"/>
                    <a:gd name="connsiteY8" fmla="*/ 81112 h 81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77362" h="811124">
                      <a:moveTo>
                        <a:pt x="0" y="81112"/>
                      </a:moveTo>
                      <a:cubicBezTo>
                        <a:pt x="0" y="36315"/>
                        <a:pt x="36315" y="0"/>
                        <a:pt x="81112" y="0"/>
                      </a:cubicBezTo>
                      <a:lnTo>
                        <a:pt x="1196250" y="0"/>
                      </a:lnTo>
                      <a:cubicBezTo>
                        <a:pt x="1241047" y="0"/>
                        <a:pt x="1277362" y="36315"/>
                        <a:pt x="1277362" y="81112"/>
                      </a:cubicBezTo>
                      <a:lnTo>
                        <a:pt x="1277362" y="730012"/>
                      </a:lnTo>
                      <a:cubicBezTo>
                        <a:pt x="1277362" y="774809"/>
                        <a:pt x="1241047" y="811124"/>
                        <a:pt x="1196250" y="811124"/>
                      </a:cubicBezTo>
                      <a:lnTo>
                        <a:pt x="81112" y="811124"/>
                      </a:lnTo>
                      <a:cubicBezTo>
                        <a:pt x="36315" y="811124"/>
                        <a:pt x="0" y="774809"/>
                        <a:pt x="0" y="730012"/>
                      </a:cubicBezTo>
                      <a:lnTo>
                        <a:pt x="0" y="81112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03767" tIns="103767" rIns="103767" bIns="103767" numCol="1" spcCol="1270" anchor="ctr" anchorCtr="0">
                  <a:noAutofit/>
                </a:bodyPr>
                <a:lstStyle/>
                <a:p>
                  <a:pPr lvl="0" algn="ctr" defTabSz="933450" latinLnBrk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ko-KR" altLang="en-US" sz="2800" kern="1200" dirty="0" smtClean="0"/>
                    <a:t>국악기</a:t>
                  </a:r>
                  <a:endParaRPr lang="ko-KR" altLang="en-US" sz="2800" kern="1200" dirty="0"/>
                </a:p>
              </p:txBody>
            </p:sp>
            <p:sp>
              <p:nvSpPr>
                <p:cNvPr id="16" name="모서리가 둥근 직사각형 15"/>
                <p:cNvSpPr/>
                <p:nvPr/>
              </p:nvSpPr>
              <p:spPr>
                <a:xfrm>
                  <a:off x="2811546" y="4360168"/>
                  <a:ext cx="1041860" cy="811124"/>
                </a:xfrm>
                <a:prstGeom prst="roundRect">
                  <a:avLst>
                    <a:gd name="adj" fmla="val 10000"/>
                  </a:avLst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0" name="자유형 19"/>
                <p:cNvSpPr/>
                <p:nvPr/>
              </p:nvSpPr>
              <p:spPr>
                <a:xfrm>
                  <a:off x="2949888" y="4510148"/>
                  <a:ext cx="1134383" cy="811124"/>
                </a:xfrm>
                <a:custGeom>
                  <a:avLst/>
                  <a:gdLst>
                    <a:gd name="connsiteX0" fmla="*/ 0 w 1277362"/>
                    <a:gd name="connsiteY0" fmla="*/ 81112 h 811124"/>
                    <a:gd name="connsiteX1" fmla="*/ 81112 w 1277362"/>
                    <a:gd name="connsiteY1" fmla="*/ 0 h 811124"/>
                    <a:gd name="connsiteX2" fmla="*/ 1196250 w 1277362"/>
                    <a:gd name="connsiteY2" fmla="*/ 0 h 811124"/>
                    <a:gd name="connsiteX3" fmla="*/ 1277362 w 1277362"/>
                    <a:gd name="connsiteY3" fmla="*/ 81112 h 811124"/>
                    <a:gd name="connsiteX4" fmla="*/ 1277362 w 1277362"/>
                    <a:gd name="connsiteY4" fmla="*/ 730012 h 811124"/>
                    <a:gd name="connsiteX5" fmla="*/ 1196250 w 1277362"/>
                    <a:gd name="connsiteY5" fmla="*/ 811124 h 811124"/>
                    <a:gd name="connsiteX6" fmla="*/ 81112 w 1277362"/>
                    <a:gd name="connsiteY6" fmla="*/ 811124 h 811124"/>
                    <a:gd name="connsiteX7" fmla="*/ 0 w 1277362"/>
                    <a:gd name="connsiteY7" fmla="*/ 730012 h 811124"/>
                    <a:gd name="connsiteX8" fmla="*/ 0 w 1277362"/>
                    <a:gd name="connsiteY8" fmla="*/ 81112 h 81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77362" h="811124">
                      <a:moveTo>
                        <a:pt x="0" y="81112"/>
                      </a:moveTo>
                      <a:cubicBezTo>
                        <a:pt x="0" y="36315"/>
                        <a:pt x="36315" y="0"/>
                        <a:pt x="81112" y="0"/>
                      </a:cubicBezTo>
                      <a:lnTo>
                        <a:pt x="1196250" y="0"/>
                      </a:lnTo>
                      <a:cubicBezTo>
                        <a:pt x="1241047" y="0"/>
                        <a:pt x="1277362" y="36315"/>
                        <a:pt x="1277362" y="81112"/>
                      </a:cubicBezTo>
                      <a:lnTo>
                        <a:pt x="1277362" y="730012"/>
                      </a:lnTo>
                      <a:cubicBezTo>
                        <a:pt x="1277362" y="774809"/>
                        <a:pt x="1241047" y="811124"/>
                        <a:pt x="1196250" y="811124"/>
                      </a:cubicBezTo>
                      <a:lnTo>
                        <a:pt x="81112" y="811124"/>
                      </a:lnTo>
                      <a:cubicBezTo>
                        <a:pt x="36315" y="811124"/>
                        <a:pt x="0" y="774809"/>
                        <a:pt x="0" y="730012"/>
                      </a:cubicBezTo>
                      <a:lnTo>
                        <a:pt x="0" y="81112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03767" tIns="103767" rIns="103767" bIns="103767" numCol="1" spcCol="1270" anchor="ctr" anchorCtr="0">
                  <a:noAutofit/>
                </a:bodyPr>
                <a:lstStyle/>
                <a:p>
                  <a:pPr lvl="0" algn="ctr" defTabSz="933450" latinLnBrk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ko-KR" altLang="en-US" sz="2100" dirty="0" smtClean="0"/>
                    <a:t>관악기</a:t>
                  </a:r>
                  <a:endParaRPr lang="ko-KR" altLang="en-US" sz="2100" kern="1200" dirty="0"/>
                </a:p>
              </p:txBody>
            </p:sp>
            <p:sp>
              <p:nvSpPr>
                <p:cNvPr id="26" name="모서리가 둥근 직사각형 25"/>
                <p:cNvSpPr/>
                <p:nvPr/>
              </p:nvSpPr>
              <p:spPr>
                <a:xfrm>
                  <a:off x="4315135" y="4360167"/>
                  <a:ext cx="1102980" cy="811125"/>
                </a:xfrm>
                <a:prstGeom prst="roundRect">
                  <a:avLst>
                    <a:gd name="adj" fmla="val 10000"/>
                  </a:avLst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" name="자유형 26"/>
                <p:cNvSpPr/>
                <p:nvPr/>
              </p:nvSpPr>
              <p:spPr>
                <a:xfrm>
                  <a:off x="4457064" y="4495000"/>
                  <a:ext cx="1123346" cy="811125"/>
                </a:xfrm>
                <a:custGeom>
                  <a:avLst/>
                  <a:gdLst>
                    <a:gd name="connsiteX0" fmla="*/ 0 w 1277362"/>
                    <a:gd name="connsiteY0" fmla="*/ 81112 h 811124"/>
                    <a:gd name="connsiteX1" fmla="*/ 81112 w 1277362"/>
                    <a:gd name="connsiteY1" fmla="*/ 0 h 811124"/>
                    <a:gd name="connsiteX2" fmla="*/ 1196250 w 1277362"/>
                    <a:gd name="connsiteY2" fmla="*/ 0 h 811124"/>
                    <a:gd name="connsiteX3" fmla="*/ 1277362 w 1277362"/>
                    <a:gd name="connsiteY3" fmla="*/ 81112 h 811124"/>
                    <a:gd name="connsiteX4" fmla="*/ 1277362 w 1277362"/>
                    <a:gd name="connsiteY4" fmla="*/ 730012 h 811124"/>
                    <a:gd name="connsiteX5" fmla="*/ 1196250 w 1277362"/>
                    <a:gd name="connsiteY5" fmla="*/ 811124 h 811124"/>
                    <a:gd name="connsiteX6" fmla="*/ 81112 w 1277362"/>
                    <a:gd name="connsiteY6" fmla="*/ 811124 h 811124"/>
                    <a:gd name="connsiteX7" fmla="*/ 0 w 1277362"/>
                    <a:gd name="connsiteY7" fmla="*/ 730012 h 811124"/>
                    <a:gd name="connsiteX8" fmla="*/ 0 w 1277362"/>
                    <a:gd name="connsiteY8" fmla="*/ 81112 h 81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77362" h="811124">
                      <a:moveTo>
                        <a:pt x="0" y="81112"/>
                      </a:moveTo>
                      <a:cubicBezTo>
                        <a:pt x="0" y="36315"/>
                        <a:pt x="36315" y="0"/>
                        <a:pt x="81112" y="0"/>
                      </a:cubicBezTo>
                      <a:lnTo>
                        <a:pt x="1196250" y="0"/>
                      </a:lnTo>
                      <a:cubicBezTo>
                        <a:pt x="1241047" y="0"/>
                        <a:pt x="1277362" y="36315"/>
                        <a:pt x="1277362" y="81112"/>
                      </a:cubicBezTo>
                      <a:lnTo>
                        <a:pt x="1277362" y="730012"/>
                      </a:lnTo>
                      <a:cubicBezTo>
                        <a:pt x="1277362" y="774809"/>
                        <a:pt x="1241047" y="811124"/>
                        <a:pt x="1196250" y="811124"/>
                      </a:cubicBezTo>
                      <a:lnTo>
                        <a:pt x="81112" y="811124"/>
                      </a:lnTo>
                      <a:cubicBezTo>
                        <a:pt x="36315" y="811124"/>
                        <a:pt x="0" y="774809"/>
                        <a:pt x="0" y="730012"/>
                      </a:cubicBezTo>
                      <a:lnTo>
                        <a:pt x="0" y="81112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03767" tIns="103767" rIns="103767" bIns="103767" numCol="1" spcCol="1270" anchor="ctr" anchorCtr="0">
                  <a:noAutofit/>
                </a:bodyPr>
                <a:lstStyle/>
                <a:p>
                  <a:pPr lvl="0" algn="ctr" defTabSz="933450" latinLnBrk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ko-KR" altLang="en-US" sz="2100" kern="1200" dirty="0" smtClean="0"/>
                    <a:t>현악기</a:t>
                  </a:r>
                  <a:endParaRPr lang="ko-KR" altLang="en-US" sz="2100" kern="1200" dirty="0"/>
                </a:p>
              </p:txBody>
            </p:sp>
            <p:sp>
              <p:nvSpPr>
                <p:cNvPr id="29" name="모서리가 둥근 직사각형 28"/>
                <p:cNvSpPr/>
                <p:nvPr/>
              </p:nvSpPr>
              <p:spPr>
                <a:xfrm>
                  <a:off x="5768383" y="4375316"/>
                  <a:ext cx="874049" cy="811124"/>
                </a:xfrm>
                <a:prstGeom prst="roundRect">
                  <a:avLst>
                    <a:gd name="adj" fmla="val 10000"/>
                  </a:avLst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30" name="자유형 29"/>
                <p:cNvSpPr/>
                <p:nvPr/>
              </p:nvSpPr>
              <p:spPr>
                <a:xfrm>
                  <a:off x="5910314" y="4510148"/>
                  <a:ext cx="1030359" cy="811124"/>
                </a:xfrm>
                <a:custGeom>
                  <a:avLst/>
                  <a:gdLst>
                    <a:gd name="connsiteX0" fmla="*/ 0 w 1277362"/>
                    <a:gd name="connsiteY0" fmla="*/ 81112 h 811124"/>
                    <a:gd name="connsiteX1" fmla="*/ 81112 w 1277362"/>
                    <a:gd name="connsiteY1" fmla="*/ 0 h 811124"/>
                    <a:gd name="connsiteX2" fmla="*/ 1196250 w 1277362"/>
                    <a:gd name="connsiteY2" fmla="*/ 0 h 811124"/>
                    <a:gd name="connsiteX3" fmla="*/ 1277362 w 1277362"/>
                    <a:gd name="connsiteY3" fmla="*/ 81112 h 811124"/>
                    <a:gd name="connsiteX4" fmla="*/ 1277362 w 1277362"/>
                    <a:gd name="connsiteY4" fmla="*/ 730012 h 811124"/>
                    <a:gd name="connsiteX5" fmla="*/ 1196250 w 1277362"/>
                    <a:gd name="connsiteY5" fmla="*/ 811124 h 811124"/>
                    <a:gd name="connsiteX6" fmla="*/ 81112 w 1277362"/>
                    <a:gd name="connsiteY6" fmla="*/ 811124 h 811124"/>
                    <a:gd name="connsiteX7" fmla="*/ 0 w 1277362"/>
                    <a:gd name="connsiteY7" fmla="*/ 730012 h 811124"/>
                    <a:gd name="connsiteX8" fmla="*/ 0 w 1277362"/>
                    <a:gd name="connsiteY8" fmla="*/ 81112 h 811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77362" h="811124">
                      <a:moveTo>
                        <a:pt x="0" y="81112"/>
                      </a:moveTo>
                      <a:cubicBezTo>
                        <a:pt x="0" y="36315"/>
                        <a:pt x="36315" y="0"/>
                        <a:pt x="81112" y="0"/>
                      </a:cubicBezTo>
                      <a:lnTo>
                        <a:pt x="1196250" y="0"/>
                      </a:lnTo>
                      <a:cubicBezTo>
                        <a:pt x="1241047" y="0"/>
                        <a:pt x="1277362" y="36315"/>
                        <a:pt x="1277362" y="81112"/>
                      </a:cubicBezTo>
                      <a:lnTo>
                        <a:pt x="1277362" y="730012"/>
                      </a:lnTo>
                      <a:cubicBezTo>
                        <a:pt x="1277362" y="774809"/>
                        <a:pt x="1241047" y="811124"/>
                        <a:pt x="1196250" y="811124"/>
                      </a:cubicBezTo>
                      <a:lnTo>
                        <a:pt x="81112" y="811124"/>
                      </a:lnTo>
                      <a:cubicBezTo>
                        <a:pt x="36315" y="811124"/>
                        <a:pt x="0" y="774809"/>
                        <a:pt x="0" y="730012"/>
                      </a:cubicBezTo>
                      <a:lnTo>
                        <a:pt x="0" y="81112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03767" tIns="103767" rIns="103767" bIns="103767" numCol="1" spcCol="1270" anchor="ctr" anchorCtr="0">
                  <a:noAutofit/>
                </a:bodyPr>
                <a:lstStyle/>
                <a:p>
                  <a:pPr lvl="0" algn="ctr" defTabSz="933450" latinLnBrk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ko-KR" altLang="en-US" sz="2100" kern="1200" dirty="0" smtClean="0"/>
                    <a:t>타악기</a:t>
                  </a:r>
                  <a:endParaRPr lang="ko-KR" altLang="en-US" sz="2100" kern="1200" dirty="0"/>
                </a:p>
              </p:txBody>
            </p:sp>
          </p:grpSp>
          <p:cxnSp>
            <p:nvCxnSpPr>
              <p:cNvPr id="37" name="직선 연결선 36"/>
              <p:cNvCxnSpPr/>
              <p:nvPr/>
            </p:nvCxnSpPr>
            <p:spPr>
              <a:xfrm>
                <a:off x="4605319" y="3731109"/>
                <a:ext cx="0" cy="12505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직선 연결선 7"/>
            <p:cNvCxnSpPr/>
            <p:nvPr/>
          </p:nvCxnSpPr>
          <p:spPr>
            <a:xfrm>
              <a:off x="3213847" y="4073504"/>
              <a:ext cx="1426889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그림 13" descr="무료 국악 가상악기 1 - 관악기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8178">
            <a:off x="211151" y="5576860"/>
            <a:ext cx="1862683" cy="758158"/>
          </a:xfrm>
          <a:prstGeom prst="rect">
            <a:avLst/>
          </a:prstGeom>
        </p:spPr>
      </p:pic>
      <p:pic>
        <p:nvPicPr>
          <p:cNvPr id="17" name="그림 16" descr="무료 국악 가상악기 2 - 현악기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00039">
            <a:off x="2126747" y="5601200"/>
            <a:ext cx="1905336" cy="887541"/>
          </a:xfrm>
          <a:prstGeom prst="rect">
            <a:avLst/>
          </a:prstGeom>
        </p:spPr>
      </p:pic>
      <p:pic>
        <p:nvPicPr>
          <p:cNvPr id="18" name="그림 17" descr="북(악기) - 나무위키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3116">
            <a:off x="4399252" y="5388071"/>
            <a:ext cx="1590033" cy="1135737"/>
          </a:xfrm>
          <a:prstGeom prst="rect">
            <a:avLst/>
          </a:prstGeom>
        </p:spPr>
      </p:pic>
      <p:cxnSp>
        <p:nvCxnSpPr>
          <p:cNvPr id="42" name="직선 연결선 41"/>
          <p:cNvCxnSpPr/>
          <p:nvPr/>
        </p:nvCxnSpPr>
        <p:spPr>
          <a:xfrm>
            <a:off x="591355" y="1829982"/>
            <a:ext cx="1082530" cy="260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5473263" y="2199938"/>
            <a:ext cx="1082530" cy="260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/>
          <p:nvPr/>
        </p:nvCxnSpPr>
        <p:spPr>
          <a:xfrm>
            <a:off x="566819" y="2959918"/>
            <a:ext cx="1082530" cy="260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60146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/>
      <p:bldP spid="3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241467" y="960021"/>
            <a:ext cx="8502830" cy="5714104"/>
            <a:chOff x="673427" y="2483222"/>
            <a:chExt cx="7797145" cy="1891554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730670" y="2519082"/>
              <a:ext cx="7739902" cy="1855694"/>
            </a:xfrm>
            <a:prstGeom prst="roundRect">
              <a:avLst>
                <a:gd name="adj" fmla="val 6448"/>
              </a:avLst>
            </a:prstGeom>
            <a:solidFill>
              <a:srgbClr val="F14757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80000"/>
                </a:lnSpc>
              </a:pPr>
              <a:endParaRPr lang="ko-KR" altLang="en-US" b="1" dirty="0" smtClean="0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673427" y="2483222"/>
              <a:ext cx="7752322" cy="1855637"/>
            </a:xfrm>
            <a:prstGeom prst="roundRect">
              <a:avLst>
                <a:gd name="adj" fmla="val 6562"/>
              </a:avLst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80000"/>
                </a:lnSpc>
                <a:buSzPct val="80000"/>
              </a:pPr>
              <a:endParaRPr lang="ko-KR" altLang="en-US" b="1" dirty="0" smtClean="0">
                <a:solidFill>
                  <a:schemeClr val="lt1"/>
                </a:solidFill>
              </a:endParaRP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508288" y="1043479"/>
            <a:ext cx="1255396" cy="558800"/>
            <a:chOff x="466724" y="1064260"/>
            <a:chExt cx="1255396" cy="558800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466724" y="1064260"/>
              <a:ext cx="1255396" cy="558800"/>
            </a:xfrm>
            <a:prstGeom prst="roundRect">
              <a:avLst/>
            </a:prstGeom>
            <a:solidFill>
              <a:srgbClr val="DCC4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38" name="텍스트 개체 틀 55"/>
            <p:cNvSpPr txBox="1">
              <a:spLocks/>
            </p:cNvSpPr>
            <p:nvPr/>
          </p:nvSpPr>
          <p:spPr>
            <a:xfrm>
              <a:off x="792480" y="1129429"/>
              <a:ext cx="914400" cy="492443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 algn="ctr" fontAlgn="base">
                <a:spcBef>
                  <a:spcPct val="20000"/>
                </a:spcBef>
              </a:pPr>
              <a:r>
                <a:rPr lang="ko-KR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분석 </a:t>
              </a:r>
            </a:p>
          </p:txBody>
        </p:sp>
      </p:grpSp>
      <p:sp>
        <p:nvSpPr>
          <p:cNvPr id="37" name="타원 36"/>
          <p:cNvSpPr/>
          <p:nvPr/>
        </p:nvSpPr>
        <p:spPr>
          <a:xfrm>
            <a:off x="541229" y="1150573"/>
            <a:ext cx="355919" cy="358815"/>
          </a:xfrm>
          <a:prstGeom prst="ellipse">
            <a:avLst/>
          </a:prstGeom>
          <a:solidFill>
            <a:srgbClr val="7030A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/>
              <a:t>6</a:t>
            </a:r>
            <a:endParaRPr lang="ko-KR" altLang="en-US" sz="2400" b="1" dirty="0"/>
          </a:p>
        </p:txBody>
      </p:sp>
      <p:sp>
        <p:nvSpPr>
          <p:cNvPr id="80" name="텍스트 개체 틀 10"/>
          <p:cNvSpPr txBox="1">
            <a:spLocks/>
          </p:cNvSpPr>
          <p:nvPr/>
        </p:nvSpPr>
        <p:spPr>
          <a:xfrm>
            <a:off x="1759809" y="1080033"/>
            <a:ext cx="6984488" cy="2591013"/>
          </a:xfrm>
          <a:prstGeom prst="rect">
            <a:avLst/>
          </a:prstGeom>
        </p:spPr>
        <p:txBody>
          <a:bodyPr lIns="0" rIns="0"/>
          <a:lstStyle/>
          <a:p>
            <a:pPr marL="361950" indent="-361950" fontAlgn="base">
              <a:spcBef>
                <a:spcPct val="20000"/>
              </a:spcBef>
              <a:buSzPct val="70000"/>
              <a:buBlip>
                <a:blip r:embed="rId2"/>
              </a:buBlip>
            </a:pPr>
            <a:r>
              <a:rPr lang="ko-KR" altLang="en-US" sz="24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하나의 대상을 이루고 있는 구성 요소를 나누어 설</a:t>
            </a:r>
            <a:endParaRPr lang="en-US" altLang="ko-KR" sz="2400" b="1" spc="-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1950" indent="-361950" fontAlgn="base">
              <a:spcBef>
                <a:spcPct val="20000"/>
              </a:spcBef>
              <a:buSzPct val="70000"/>
            </a:pPr>
            <a:r>
              <a:rPr lang="ko-KR" altLang="en-US" sz="24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  명하는 방법</a:t>
            </a:r>
            <a:endParaRPr lang="en-US" altLang="ko-KR" sz="2400" b="1" spc="-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b="1" u="sng" dirty="0" smtClean="0"/>
              <a:t>- </a:t>
            </a:r>
            <a:r>
              <a:rPr lang="ko-KR" altLang="en-US" sz="2400" b="1" u="sng" dirty="0" smtClean="0"/>
              <a:t>전체를 부분으로 쪼개어 설명하는 방법</a:t>
            </a:r>
            <a:r>
              <a:rPr lang="en-US" altLang="ko-KR" sz="24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2400" b="1" u="sng" dirty="0" smtClean="0"/>
              <a:t>- </a:t>
            </a:r>
            <a:r>
              <a:rPr lang="ko-KR" altLang="en-US" sz="2400" b="1" u="sng" dirty="0" smtClean="0"/>
              <a:t>복잡한 현상이나 대상</a:t>
            </a:r>
            <a:r>
              <a:rPr lang="en-US" altLang="ko-KR" sz="2400" b="1" u="sng" dirty="0" smtClean="0"/>
              <a:t>, </a:t>
            </a:r>
            <a:r>
              <a:rPr lang="ko-KR" altLang="en-US" sz="2400" b="1" u="sng" dirty="0" smtClean="0"/>
              <a:t>개념을 하위 구성요소로 나누는 것</a:t>
            </a:r>
            <a:endParaRPr lang="en-US" altLang="ko-KR" sz="2400" dirty="0" smtClean="0"/>
          </a:p>
          <a:p>
            <a:pPr marL="361950" indent="-361950" fontAlgn="base">
              <a:spcBef>
                <a:spcPct val="20000"/>
              </a:spcBef>
              <a:buSzPct val="70000"/>
            </a:pPr>
            <a:endParaRPr lang="en-US" altLang="ko-KR" sz="2400" b="1" spc="-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1950" indent="-361950" fontAlgn="base">
              <a:spcBef>
                <a:spcPct val="20000"/>
              </a:spcBef>
              <a:buSzPct val="70000"/>
            </a:pPr>
            <a:endParaRPr lang="en-US" altLang="ko-KR" sz="2400" b="1" spc="-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1950" indent="-361950" fontAlgn="base">
              <a:spcBef>
                <a:spcPct val="20000"/>
              </a:spcBef>
              <a:buSzPct val="70000"/>
            </a:pPr>
            <a:endParaRPr lang="en-US" altLang="ko-KR" sz="2400" b="1" spc="-20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1950" indent="-361950" fontAlgn="base">
              <a:spcBef>
                <a:spcPct val="20000"/>
              </a:spcBef>
              <a:buSzPct val="70000"/>
            </a:pPr>
            <a:endParaRPr lang="en-US" altLang="ko-KR" sz="2400" b="1" spc="-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1950" lvl="0" indent="-361950" fontAlgn="base">
              <a:spcBef>
                <a:spcPct val="20000"/>
              </a:spcBef>
              <a:buSzPct val="70000"/>
              <a:buBlip>
                <a:blip r:embed="rId2"/>
              </a:buBlip>
            </a:pPr>
            <a:endParaRPr lang="en-US" altLang="ko-KR" sz="2400" b="1" spc="-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텍스트 개체 틀 49"/>
          <p:cNvSpPr>
            <a:spLocks noGrp="1"/>
          </p:cNvSpPr>
          <p:nvPr>
            <p:ph type="body" sz="quarter" idx="10"/>
          </p:nvPr>
        </p:nvSpPr>
        <p:spPr>
          <a:xfrm>
            <a:off x="-137160" y="110111"/>
            <a:ext cx="7380312" cy="540184"/>
          </a:xfrm>
        </p:spPr>
        <p:txBody>
          <a:bodyPr/>
          <a:lstStyle/>
          <a:p>
            <a:pPr marL="906462" indent="-742950">
              <a:buNone/>
            </a:pPr>
            <a:r>
              <a:rPr lang="en-US" altLang="ko-KR" sz="2400" dirty="0"/>
              <a:t>(1) </a:t>
            </a:r>
            <a:r>
              <a:rPr lang="ko-KR" altLang="en-US" sz="2400" dirty="0"/>
              <a:t>설명문 </a:t>
            </a:r>
            <a:r>
              <a:rPr lang="ko-KR" altLang="en-US" sz="2400" dirty="0" smtClean="0"/>
              <a:t>읽기</a:t>
            </a:r>
            <a:endParaRPr lang="ko-KR" altLang="en-US" sz="2400" dirty="0"/>
          </a:p>
        </p:txBody>
      </p:sp>
      <p:sp>
        <p:nvSpPr>
          <p:cNvPr id="58" name="타원 57"/>
          <p:cNvSpPr/>
          <p:nvPr/>
        </p:nvSpPr>
        <p:spPr>
          <a:xfrm>
            <a:off x="897148" y="3817073"/>
            <a:ext cx="282623" cy="282623"/>
          </a:xfrm>
          <a:prstGeom prst="ellipse">
            <a:avLst/>
          </a:prstGeom>
          <a:solidFill>
            <a:srgbClr val="F14757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600" b="1" dirty="0" smtClean="0"/>
              <a:t>예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291244" y="3744993"/>
            <a:ext cx="7574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400" b="1" dirty="0" smtClean="0">
                <a:solidFill>
                  <a:srgbClr val="00B050"/>
                </a:solidFill>
              </a:rPr>
              <a:t>곤충의 몸은 머리</a:t>
            </a:r>
            <a:r>
              <a:rPr lang="en-US" altLang="ko-KR" sz="2400" b="1" dirty="0" smtClean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en-US" altLang="ko-KR" sz="2400" b="1" dirty="0" smtClean="0">
                <a:solidFill>
                  <a:srgbClr val="00B050"/>
                </a:solidFill>
              </a:rPr>
              <a:t> </a:t>
            </a:r>
            <a:r>
              <a:rPr lang="ko-KR" altLang="en-US" sz="2400" b="1" dirty="0" smtClean="0">
                <a:solidFill>
                  <a:srgbClr val="00B050"/>
                </a:solidFill>
              </a:rPr>
              <a:t>가슴</a:t>
            </a:r>
            <a:r>
              <a:rPr lang="en-US" altLang="ko-KR" sz="2400" b="1" dirty="0" smtClean="0">
                <a:solidFill>
                  <a:srgbClr val="00B050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en-US" altLang="ko-KR" sz="2400" b="1" dirty="0" smtClean="0">
                <a:solidFill>
                  <a:srgbClr val="00B050"/>
                </a:solidFill>
              </a:rPr>
              <a:t> </a:t>
            </a:r>
            <a:r>
              <a:rPr lang="ko-KR" altLang="en-US" sz="2400" b="1" dirty="0" smtClean="0">
                <a:solidFill>
                  <a:srgbClr val="00B050"/>
                </a:solidFill>
              </a:rPr>
              <a:t>배의 세 부분으로 이루어져 있다</a:t>
            </a:r>
            <a:r>
              <a:rPr lang="en-US" altLang="ko-KR" sz="2400" b="1" dirty="0" smtClean="0">
                <a:solidFill>
                  <a:srgbClr val="00B050"/>
                </a:solidFill>
              </a:rPr>
              <a:t>.</a:t>
            </a:r>
          </a:p>
          <a:p>
            <a:pPr fontAlgn="base"/>
            <a:endParaRPr lang="en-US" altLang="ko-KR" sz="2400" b="1" dirty="0">
              <a:solidFill>
                <a:srgbClr val="00B050"/>
              </a:solidFill>
            </a:endParaRPr>
          </a:p>
          <a:p>
            <a:pPr fontAlgn="base"/>
            <a:r>
              <a:rPr lang="ko-KR" altLang="en-US" sz="2400" b="1" dirty="0">
                <a:solidFill>
                  <a:srgbClr val="00B050"/>
                </a:solidFill>
                <a:latin typeface="+mn-ea"/>
              </a:rPr>
              <a:t>시계는 초침</a:t>
            </a:r>
            <a:r>
              <a:rPr lang="en-US" altLang="ko-KR" sz="2400" b="1" dirty="0">
                <a:solidFill>
                  <a:srgbClr val="00B050"/>
                </a:solidFill>
                <a:latin typeface="+mn-ea"/>
              </a:rPr>
              <a:t>, </a:t>
            </a:r>
            <a:r>
              <a:rPr lang="ko-KR" altLang="en-US" sz="2400" b="1" dirty="0">
                <a:solidFill>
                  <a:srgbClr val="00B050"/>
                </a:solidFill>
                <a:latin typeface="+mn-ea"/>
              </a:rPr>
              <a:t>분침</a:t>
            </a:r>
            <a:r>
              <a:rPr lang="en-US" altLang="ko-KR" sz="2400" b="1" dirty="0">
                <a:solidFill>
                  <a:srgbClr val="00B050"/>
                </a:solidFill>
                <a:latin typeface="+mn-ea"/>
              </a:rPr>
              <a:t>, </a:t>
            </a:r>
            <a:r>
              <a:rPr lang="ko-KR" altLang="en-US" sz="2400" b="1" dirty="0">
                <a:solidFill>
                  <a:srgbClr val="00B050"/>
                </a:solidFill>
                <a:latin typeface="+mn-ea"/>
              </a:rPr>
              <a:t>시침</a:t>
            </a:r>
            <a:r>
              <a:rPr lang="en-US" altLang="ko-KR" sz="2400" b="1" dirty="0">
                <a:solidFill>
                  <a:srgbClr val="00B050"/>
                </a:solidFill>
                <a:latin typeface="+mn-ea"/>
              </a:rPr>
              <a:t>, </a:t>
            </a:r>
            <a:r>
              <a:rPr lang="ko-KR" altLang="en-US" sz="2400" b="1" dirty="0">
                <a:solidFill>
                  <a:srgbClr val="00B050"/>
                </a:solidFill>
                <a:latin typeface="+mn-ea"/>
              </a:rPr>
              <a:t>숫자판</a:t>
            </a:r>
            <a:r>
              <a:rPr lang="en-US" altLang="ko-KR" sz="2400" b="1" dirty="0">
                <a:solidFill>
                  <a:srgbClr val="00B050"/>
                </a:solidFill>
                <a:latin typeface="+mn-ea"/>
              </a:rPr>
              <a:t>, </a:t>
            </a:r>
            <a:r>
              <a:rPr lang="ko-KR" altLang="en-US" sz="2400" b="1" dirty="0">
                <a:solidFill>
                  <a:srgbClr val="00B050"/>
                </a:solidFill>
                <a:latin typeface="+mn-ea"/>
              </a:rPr>
              <a:t>태엽 등으로 나눌 </a:t>
            </a:r>
            <a:endParaRPr lang="en-US" altLang="ko-KR" sz="2400" b="1" dirty="0" smtClean="0">
              <a:solidFill>
                <a:srgbClr val="00B050"/>
              </a:solidFill>
              <a:latin typeface="+mn-ea"/>
            </a:endParaRPr>
          </a:p>
          <a:p>
            <a:pPr fontAlgn="base"/>
            <a:r>
              <a:rPr lang="ko-KR" altLang="en-US" sz="2400" b="1" dirty="0" smtClean="0">
                <a:solidFill>
                  <a:srgbClr val="00B050"/>
                </a:solidFill>
                <a:latin typeface="+mn-ea"/>
              </a:rPr>
              <a:t>수 </a:t>
            </a:r>
            <a:r>
              <a:rPr lang="ko-KR" altLang="en-US" sz="2400" b="1" dirty="0">
                <a:solidFill>
                  <a:srgbClr val="00B050"/>
                </a:solidFill>
                <a:latin typeface="+mn-ea"/>
              </a:rPr>
              <a:t>있다</a:t>
            </a:r>
            <a:r>
              <a:rPr lang="en-US" altLang="ko-KR" sz="2400" b="1" dirty="0">
                <a:solidFill>
                  <a:srgbClr val="00B050"/>
                </a:solidFill>
                <a:latin typeface="+mn-ea"/>
              </a:rPr>
              <a:t>.</a:t>
            </a:r>
            <a:r>
              <a:rPr lang="en-US" altLang="ko-KR" sz="2400" b="1" dirty="0" smtClean="0">
                <a:solidFill>
                  <a:srgbClr val="00B050"/>
                </a:solidFill>
                <a:latin typeface="+mn-ea"/>
              </a:rPr>
              <a:t> </a:t>
            </a:r>
          </a:p>
        </p:txBody>
      </p:sp>
      <p:sp>
        <p:nvSpPr>
          <p:cNvPr id="42" name="타원 41"/>
          <p:cNvSpPr/>
          <p:nvPr/>
        </p:nvSpPr>
        <p:spPr>
          <a:xfrm>
            <a:off x="1297677" y="3672724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형 설명선 42"/>
          <p:cNvSpPr/>
          <p:nvPr/>
        </p:nvSpPr>
        <p:spPr>
          <a:xfrm>
            <a:off x="1619148" y="3064247"/>
            <a:ext cx="1214446" cy="571504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전체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cxnSp>
        <p:nvCxnSpPr>
          <p:cNvPr id="44" name="직선 연결선 43"/>
          <p:cNvCxnSpPr/>
          <p:nvPr/>
        </p:nvCxnSpPr>
        <p:spPr>
          <a:xfrm>
            <a:off x="3042401" y="4240114"/>
            <a:ext cx="40719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타원형 설명선 44"/>
          <p:cNvSpPr/>
          <p:nvPr/>
        </p:nvSpPr>
        <p:spPr>
          <a:xfrm>
            <a:off x="3349874" y="3064247"/>
            <a:ext cx="2286016" cy="571504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구성 요소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cxnSp>
        <p:nvCxnSpPr>
          <p:cNvPr id="46" name="직선 연결선 45"/>
          <p:cNvCxnSpPr/>
          <p:nvPr/>
        </p:nvCxnSpPr>
        <p:spPr>
          <a:xfrm>
            <a:off x="2456899" y="5326429"/>
            <a:ext cx="40719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타원 46"/>
          <p:cNvSpPr/>
          <p:nvPr/>
        </p:nvSpPr>
        <p:spPr>
          <a:xfrm>
            <a:off x="1321111" y="4826363"/>
            <a:ext cx="642942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80" grpId="0"/>
      <p:bldP spid="58" grpId="0" animBg="1"/>
      <p:bldP spid="59" grpId="0"/>
      <p:bldP spid="42" grpId="0" animBg="1"/>
      <p:bldP spid="43" grpId="0" animBg="1"/>
      <p:bldP spid="45" grpId="0" animBg="1"/>
      <p:bldP spid="4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3" name="모서리가 둥근 직사각형 13"/>
          <p:cNvSpPr/>
          <p:nvPr/>
        </p:nvSpPr>
        <p:spPr>
          <a:xfrm rot="21600000">
            <a:off x="369405" y="903185"/>
            <a:ext cx="1592193" cy="1019304"/>
          </a:xfrm>
          <a:prstGeom prst="roundRect">
            <a:avLst>
              <a:gd name="adj" fmla="val 18750"/>
            </a:avLst>
          </a:prstGeom>
          <a:solidFill>
            <a:schemeClr val="accent2">
              <a:lumMod val="10000"/>
              <a:lumOff val="90000"/>
            </a:schemeClr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4" name="직사각형 14"/>
          <p:cNvSpPr txBox="1"/>
          <p:nvPr/>
        </p:nvSpPr>
        <p:spPr>
          <a:xfrm>
            <a:off x="393164" y="1253006"/>
            <a:ext cx="1544730" cy="29751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뜻</a:t>
            </a:r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2168974" y="893727"/>
            <a:ext cx="5821255" cy="1019248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2316147" y="1036169"/>
            <a:ext cx="5620875" cy="547628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맑은 고딕"/>
                <a:ea typeface="맑은 고딕"/>
                <a:sym typeface="Wingdings"/>
              </a:rPr>
              <a:t>복잡한 대상을 부분이나 요소로 나누어 설명하는 방법.</a:t>
            </a:r>
          </a:p>
        </p:txBody>
      </p:sp>
      <p:sp>
        <p:nvSpPr>
          <p:cNvPr id="197" name="타원 14"/>
          <p:cNvSpPr/>
          <p:nvPr/>
        </p:nvSpPr>
        <p:spPr>
          <a:xfrm rot="21600000">
            <a:off x="328578" y="357036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615022" y="209863"/>
            <a:ext cx="6436409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'</a:t>
            </a:r>
            <a:r>
              <a:rPr lang="ko-KR" altLang="en-US" sz="2800" b="1" spc="5" dirty="0" err="1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분석'의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sp>
        <p:nvSpPr>
          <p:cNvPr id="199" name="모서리가 둥근 직사각형 8"/>
          <p:cNvSpPr/>
          <p:nvPr/>
        </p:nvSpPr>
        <p:spPr>
          <a:xfrm rot="21600000">
            <a:off x="383648" y="2099540"/>
            <a:ext cx="1590635" cy="1016076"/>
          </a:xfrm>
          <a:prstGeom prst="roundRect">
            <a:avLst>
              <a:gd name="adj" fmla="val 18750"/>
            </a:avLst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0" name="직사각형 9"/>
          <p:cNvSpPr txBox="1"/>
          <p:nvPr/>
        </p:nvSpPr>
        <p:spPr>
          <a:xfrm>
            <a:off x="529264" y="2243541"/>
            <a:ext cx="1373798" cy="73914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효과</a:t>
            </a:r>
          </a:p>
        </p:txBody>
      </p:sp>
      <p:sp>
        <p:nvSpPr>
          <p:cNvPr id="201" name="모서리가 둥근 직사각형 10"/>
          <p:cNvSpPr/>
          <p:nvPr/>
        </p:nvSpPr>
        <p:spPr>
          <a:xfrm rot="21600000">
            <a:off x="2191677" y="2099540"/>
            <a:ext cx="5892477" cy="1016076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25601" cap="rnd" cmpd="sng" algn="ctr">
            <a:solidFill>
              <a:srgbClr val="7FB510"/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2" name="직사각형 11"/>
          <p:cNvSpPr txBox="1"/>
          <p:nvPr/>
        </p:nvSpPr>
        <p:spPr>
          <a:xfrm>
            <a:off x="2207479" y="2243540"/>
            <a:ext cx="6016656" cy="73914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 dirty="0">
                <a:latin typeface="함초롬돋움"/>
                <a:ea typeface="함초롬돋움"/>
                <a:sym typeface="Wingdings"/>
              </a:rPr>
              <a:t>복잡한 대상의 의미나 현상을 쉽게 이해할 수 있음</a:t>
            </a:r>
            <a:r>
              <a:rPr lang="ko-KR" altLang="en-US" sz="2491" b="1" spc="5" dirty="0" smtClean="0">
                <a:latin typeface="함초롬돋움"/>
                <a:ea typeface="함초롬돋움"/>
                <a:sym typeface="Wingdings"/>
              </a:rPr>
              <a:t>. 복잡한 내용을 짜임새 있게 정리</a:t>
            </a:r>
            <a:endParaRPr lang="ko-KR" altLang="en-US" sz="2491" b="1" spc="5" dirty="0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3" name="모서리가 둥근 직사각형 12"/>
          <p:cNvSpPr/>
          <p:nvPr/>
        </p:nvSpPr>
        <p:spPr>
          <a:xfrm rot="21600000">
            <a:off x="400356" y="3319762"/>
            <a:ext cx="1589021" cy="1077839"/>
          </a:xfrm>
          <a:prstGeom prst="roundRect">
            <a:avLst>
              <a:gd name="adj" fmla="val 18750"/>
            </a:avLst>
          </a:prstGeom>
          <a:solidFill>
            <a:schemeClr val="accent2">
              <a:lumMod val="90000"/>
            </a:schemeClr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4" name="직사각형 13"/>
          <p:cNvSpPr txBox="1"/>
          <p:nvPr/>
        </p:nvSpPr>
        <p:spPr>
          <a:xfrm>
            <a:off x="328578" y="3463763"/>
            <a:ext cx="1722667" cy="82778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>
                <a:solidFill>
                  <a:srgbClr val="FFFFFF"/>
                </a:solidFill>
                <a:sym typeface="Wingdings"/>
              </a:rPr>
              <a:t>표현 형식</a:t>
            </a:r>
          </a:p>
        </p:txBody>
      </p:sp>
      <p:sp>
        <p:nvSpPr>
          <p:cNvPr id="205" name="모서리가 둥근 직사각형 14"/>
          <p:cNvSpPr/>
          <p:nvPr/>
        </p:nvSpPr>
        <p:spPr>
          <a:xfrm rot="21600000">
            <a:off x="2133435" y="3319762"/>
            <a:ext cx="5892477" cy="1077839"/>
          </a:xfrm>
          <a:prstGeom prst="roundRect">
            <a:avLst>
              <a:gd name="adj" fmla="val 18750"/>
            </a:avLst>
          </a:prstGeom>
          <a:noFill/>
          <a:ln w="25601" cap="rnd" cmpd="sng" algn="ctr">
            <a:solidFill>
              <a:srgbClr val="42C7F1"/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6" name="직사각형 15"/>
          <p:cNvSpPr txBox="1"/>
          <p:nvPr/>
        </p:nvSpPr>
        <p:spPr>
          <a:xfrm>
            <a:off x="2279051" y="3463763"/>
            <a:ext cx="5531584" cy="82778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‘구성된다.’, ‘나눌 수 있다.’, ‘이루어져 있다.’ 등의 표현을 사용함.</a:t>
            </a:r>
          </a:p>
        </p:txBody>
      </p:sp>
      <p:sp>
        <p:nvSpPr>
          <p:cNvPr id="27" name="모서리가 둥근 직사각형 26"/>
          <p:cNvSpPr/>
          <p:nvPr/>
        </p:nvSpPr>
        <p:spPr>
          <a:xfrm>
            <a:off x="280679" y="4501408"/>
            <a:ext cx="8358246" cy="22145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2400" dirty="0" smtClean="0">
                <a:solidFill>
                  <a:schemeClr val="tx1"/>
                </a:solidFill>
              </a:rPr>
              <a:t>[</a:t>
            </a:r>
            <a:r>
              <a:rPr lang="ko-KR" altLang="en-US" sz="2400" dirty="0" smtClean="0">
                <a:solidFill>
                  <a:schemeClr val="tx1"/>
                </a:solidFill>
              </a:rPr>
              <a:t>분석의 장점</a:t>
            </a:r>
            <a:r>
              <a:rPr lang="en-US" altLang="ko-KR" sz="2400" dirty="0" smtClean="0">
                <a:solidFill>
                  <a:schemeClr val="tx1"/>
                </a:solidFill>
              </a:rPr>
              <a:t>]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2000" dirty="0" smtClean="0">
                <a:solidFill>
                  <a:schemeClr val="tx1"/>
                </a:solidFill>
              </a:rPr>
              <a:t> </a:t>
            </a:r>
            <a:r>
              <a:rPr lang="ko-KR" altLang="en-US" sz="2000" dirty="0" smtClean="0">
                <a:solidFill>
                  <a:schemeClr val="tx1"/>
                </a:solidFill>
              </a:rPr>
              <a:t>복잡한 내용을 쉽게 설명할 수 있다</a:t>
            </a:r>
            <a:r>
              <a:rPr lang="en-US" altLang="ko-KR" sz="2000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2000" dirty="0" smtClean="0">
                <a:solidFill>
                  <a:schemeClr val="tx1"/>
                </a:solidFill>
              </a:rPr>
              <a:t> </a:t>
            </a:r>
            <a:r>
              <a:rPr lang="ko-KR" altLang="en-US" sz="2000" dirty="0" smtClean="0">
                <a:solidFill>
                  <a:schemeClr val="tx1"/>
                </a:solidFill>
              </a:rPr>
              <a:t>하위 구성 요소를 자세하게 설명하는 데 효과적이다</a:t>
            </a:r>
            <a:r>
              <a:rPr lang="en-US" altLang="ko-KR" sz="2000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2400" b="1" dirty="0" smtClean="0">
                <a:solidFill>
                  <a:srgbClr val="FF0000"/>
                </a:solidFill>
              </a:rPr>
              <a:t>* 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쪼갠 구성 요소를 다시 합치면 전체가 된다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778228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245946" y="985618"/>
            <a:ext cx="8091575" cy="2119751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443533" y="1027261"/>
            <a:ext cx="7633683" cy="1960196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400" dirty="0"/>
              <a:t>5. </a:t>
            </a:r>
            <a:r>
              <a:rPr lang="ko-KR" altLang="en-US" sz="2400" dirty="0"/>
              <a:t>가야금은 긴 몸통과 열두 개의 줄</a:t>
            </a:r>
            <a:r>
              <a:rPr lang="en-US" altLang="ko-KR" sz="2400" dirty="0"/>
              <a:t>, </a:t>
            </a:r>
            <a:r>
              <a:rPr lang="ko-KR" altLang="en-US" sz="2400" dirty="0" err="1"/>
              <a:t>안족</a:t>
            </a:r>
            <a:r>
              <a:rPr lang="en-US" altLang="ko-KR" sz="2400" dirty="0"/>
              <a:t>(</a:t>
            </a:r>
            <a:r>
              <a:rPr lang="ko-KR" altLang="en-US" sz="2400" dirty="0"/>
              <a:t>雁足</a:t>
            </a:r>
            <a:r>
              <a:rPr lang="en-US" altLang="ko-KR" sz="2400" dirty="0"/>
              <a:t>)</a:t>
            </a:r>
            <a:r>
              <a:rPr lang="ko-KR" altLang="en-US" sz="2400" dirty="0"/>
              <a:t>으로 구성되어 있다</a:t>
            </a:r>
            <a:r>
              <a:rPr lang="en-US" altLang="ko-KR" sz="2400" dirty="0"/>
              <a:t>. </a:t>
            </a:r>
            <a:r>
              <a:rPr lang="ko-KR" altLang="en-US" sz="2400" dirty="0"/>
              <a:t>가야금의 몸통은 소리가 울리게 하고</a:t>
            </a:r>
            <a:r>
              <a:rPr lang="en-US" altLang="ko-KR" sz="2400" dirty="0"/>
              <a:t>, </a:t>
            </a:r>
            <a:r>
              <a:rPr lang="ko-KR" altLang="en-US" sz="2400" dirty="0"/>
              <a:t>열두 개의 줄은 각기 다른 높낮이의 소리를 낸다</a:t>
            </a:r>
            <a:r>
              <a:rPr lang="en-US" altLang="ko-KR" sz="2400" dirty="0"/>
              <a:t>. </a:t>
            </a:r>
            <a:r>
              <a:rPr lang="ko-KR" altLang="en-US" sz="2400" dirty="0" err="1"/>
              <a:t>안족은</a:t>
            </a:r>
            <a:r>
              <a:rPr lang="ko-KR" altLang="en-US" sz="2400" dirty="0"/>
              <a:t> 줄을 지탱하는 동시에 소리의 높낮이를 조절하는 역할을 한다</a:t>
            </a:r>
            <a:r>
              <a:rPr lang="en-US" altLang="ko-KR" sz="2400" dirty="0"/>
              <a:t>.</a:t>
            </a:r>
            <a:endParaRPr lang="ko-KR" altLang="en-US" sz="2400" dirty="0"/>
          </a:p>
        </p:txBody>
      </p:sp>
      <p:sp>
        <p:nvSpPr>
          <p:cNvPr id="197" name="타원 14"/>
          <p:cNvSpPr/>
          <p:nvPr/>
        </p:nvSpPr>
        <p:spPr>
          <a:xfrm rot="21600000">
            <a:off x="538701" y="365145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824612" y="193505"/>
            <a:ext cx="6182857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＇분석 '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의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27" y="3292950"/>
            <a:ext cx="8515910" cy="3430580"/>
          </a:xfrm>
          <a:prstGeom prst="rect">
            <a:avLst/>
          </a:prstGeom>
        </p:spPr>
      </p:pic>
      <p:cxnSp>
        <p:nvCxnSpPr>
          <p:cNvPr id="31" name="직선 연결선 30"/>
          <p:cNvCxnSpPr/>
          <p:nvPr/>
        </p:nvCxnSpPr>
        <p:spPr>
          <a:xfrm flipV="1">
            <a:off x="2311907" y="1417320"/>
            <a:ext cx="5606797" cy="3585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모서리가 둥근 직사각형 32"/>
          <p:cNvSpPr/>
          <p:nvPr/>
        </p:nvSpPr>
        <p:spPr>
          <a:xfrm>
            <a:off x="866749" y="1029357"/>
            <a:ext cx="1346364" cy="42382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4" name="직선 연결선 33"/>
          <p:cNvCxnSpPr/>
          <p:nvPr/>
        </p:nvCxnSpPr>
        <p:spPr>
          <a:xfrm flipV="1">
            <a:off x="538701" y="1775228"/>
            <a:ext cx="2021619" cy="3585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7933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/>
      <p:bldP spid="3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310194" y="978150"/>
            <a:ext cx="8091575" cy="1048525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625752" y="1198242"/>
            <a:ext cx="7633683" cy="828433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fontAlgn="base" latinLnBrk="0"/>
            <a:r>
              <a:rPr lang="en-US" altLang="ko-KR" sz="2400" dirty="0" smtClean="0"/>
              <a:t>7. </a:t>
            </a:r>
            <a:r>
              <a:rPr lang="ko-KR" altLang="en-US" sz="2400" dirty="0" smtClean="0"/>
              <a:t>시계는 </a:t>
            </a:r>
            <a:r>
              <a:rPr lang="ko-KR" altLang="en-US" sz="2400" dirty="0"/>
              <a:t>태엽</a:t>
            </a:r>
            <a:r>
              <a:rPr lang="en-US" altLang="ko-KR" sz="2400" dirty="0"/>
              <a:t>, </a:t>
            </a:r>
            <a:r>
              <a:rPr lang="ko-KR" altLang="en-US" sz="2400" dirty="0" err="1"/>
              <a:t>눈금판</a:t>
            </a:r>
            <a:r>
              <a:rPr lang="en-US" altLang="ko-KR" sz="2400" dirty="0"/>
              <a:t>, </a:t>
            </a:r>
            <a:r>
              <a:rPr lang="ko-KR" altLang="en-US" sz="2400" dirty="0"/>
              <a:t>시침</a:t>
            </a:r>
            <a:r>
              <a:rPr lang="en-US" altLang="ko-KR" sz="2400" dirty="0"/>
              <a:t>, </a:t>
            </a:r>
            <a:r>
              <a:rPr lang="ko-KR" altLang="en-US" sz="2400" dirty="0"/>
              <a:t>분침</a:t>
            </a:r>
            <a:r>
              <a:rPr lang="en-US" altLang="ko-KR" sz="2400" dirty="0"/>
              <a:t>, </a:t>
            </a:r>
            <a:r>
              <a:rPr lang="ko-KR" altLang="en-US" sz="2400" dirty="0"/>
              <a:t>초침 등으로 나눌 수 있다</a:t>
            </a:r>
            <a:r>
              <a:rPr lang="en-US" altLang="ko-KR" sz="2400" dirty="0"/>
              <a:t>.</a:t>
            </a:r>
            <a:endParaRPr lang="ko-KR" altLang="en-US" sz="2400" dirty="0"/>
          </a:p>
        </p:txBody>
      </p:sp>
      <p:sp>
        <p:nvSpPr>
          <p:cNvPr id="197" name="타원 14"/>
          <p:cNvSpPr/>
          <p:nvPr/>
        </p:nvSpPr>
        <p:spPr>
          <a:xfrm rot="21600000">
            <a:off x="538701" y="365145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824612" y="193505"/>
            <a:ext cx="6209234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＇분석 '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의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3" y="2246768"/>
            <a:ext cx="3723924" cy="357024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0" t="-3486" r="29197" b="2052"/>
          <a:stretch/>
        </p:blipFill>
        <p:spPr>
          <a:xfrm>
            <a:off x="6065673" y="2010292"/>
            <a:ext cx="2193762" cy="4641345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552" y="3659841"/>
            <a:ext cx="3198159" cy="319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60572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245946" y="985618"/>
            <a:ext cx="8360172" cy="3331547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566615" y="1027920"/>
            <a:ext cx="7718832" cy="3289245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200" dirty="0"/>
              <a:t>9. </a:t>
            </a:r>
            <a:r>
              <a:rPr lang="ko-KR" altLang="en-US" sz="2200" dirty="0"/>
              <a:t>메뚜기는 곤충의 특징을 고스란히 죄다 갖추었기에 곤충 설명의 모범 으로 쓰인다</a:t>
            </a:r>
            <a:r>
              <a:rPr lang="en-US" altLang="ko-KR" sz="2200" dirty="0"/>
              <a:t>. </a:t>
            </a:r>
            <a:r>
              <a:rPr lang="ko-KR" altLang="en-US" sz="2200" dirty="0"/>
              <a:t>몸은 머리</a:t>
            </a:r>
            <a:r>
              <a:rPr lang="en-US" altLang="ko-KR" sz="2200" dirty="0"/>
              <a:t>·</a:t>
            </a:r>
            <a:r>
              <a:rPr lang="ko-KR" altLang="en-US" sz="2200" dirty="0"/>
              <a:t>가슴</a:t>
            </a:r>
            <a:r>
              <a:rPr lang="en-US" altLang="ko-KR" sz="2200" dirty="0"/>
              <a:t>·</a:t>
            </a:r>
            <a:r>
              <a:rPr lang="ko-KR" altLang="en-US" sz="2200" dirty="0"/>
              <a:t>배 세 부분으로 나뉘고</a:t>
            </a:r>
            <a:r>
              <a:rPr lang="en-US" altLang="ko-KR" sz="2200" dirty="0"/>
              <a:t>, </a:t>
            </a:r>
            <a:r>
              <a:rPr lang="ko-KR" altLang="en-US" sz="2200" dirty="0"/>
              <a:t>두 쌍의 날개 와 세 쌍의 다리를 가지며</a:t>
            </a:r>
            <a:r>
              <a:rPr lang="en-US" altLang="ko-KR" sz="2200" dirty="0"/>
              <a:t>, </a:t>
            </a:r>
            <a:r>
              <a:rPr lang="ko-KR" altLang="en-US" sz="2200" dirty="0"/>
              <a:t>머리에는 한 쌍의 더듬이</a:t>
            </a:r>
            <a:r>
              <a:rPr lang="en-US" altLang="ko-KR" sz="2200" dirty="0"/>
              <a:t>·</a:t>
            </a:r>
            <a:r>
              <a:rPr lang="ko-KR" altLang="en-US" sz="2200" dirty="0"/>
              <a:t>한 쌍의 큰 겹 눈</a:t>
            </a:r>
            <a:r>
              <a:rPr lang="en-US" altLang="ko-KR" sz="2200" dirty="0"/>
              <a:t>·</a:t>
            </a:r>
            <a:r>
              <a:rPr lang="ko-KR" altLang="en-US" sz="2200" dirty="0"/>
              <a:t>작은 세 개의 홑눈이 있다</a:t>
            </a:r>
            <a:r>
              <a:rPr lang="en-US" altLang="ko-KR" sz="2200" dirty="0"/>
              <a:t>. </a:t>
            </a:r>
            <a:r>
              <a:rPr lang="ko-KR" altLang="en-US" sz="2200" dirty="0"/>
              <a:t>가슴은 앞가슴</a:t>
            </a:r>
            <a:r>
              <a:rPr lang="en-US" altLang="ko-KR" sz="2200" dirty="0"/>
              <a:t>·</a:t>
            </a:r>
            <a:r>
              <a:rPr lang="ko-KR" altLang="en-US" sz="2200" dirty="0" err="1"/>
              <a:t>가운데가슴</a:t>
            </a:r>
            <a:r>
              <a:rPr lang="en-US" altLang="ko-KR" sz="2200" dirty="0"/>
              <a:t>·</a:t>
            </a:r>
            <a:r>
              <a:rPr lang="ko-KR" altLang="en-US" sz="2200" dirty="0" err="1"/>
              <a:t>뒷가슴의</a:t>
            </a:r>
            <a:r>
              <a:rPr lang="ko-KR" altLang="en-US" sz="2200" dirty="0"/>
              <a:t> 세 체절</a:t>
            </a:r>
            <a:r>
              <a:rPr lang="en-US" altLang="ko-KR" sz="2200" dirty="0"/>
              <a:t>•</a:t>
            </a:r>
            <a:r>
              <a:rPr lang="ko-KR" altLang="en-US" sz="2200" dirty="0"/>
              <a:t>로 구성된다</a:t>
            </a:r>
            <a:r>
              <a:rPr lang="en-US" altLang="ko-KR" sz="2200" dirty="0"/>
              <a:t>. </a:t>
            </a:r>
            <a:r>
              <a:rPr lang="ko-KR" altLang="en-US" sz="2200" dirty="0"/>
              <a:t>가운데가슴에 앞날개가</a:t>
            </a:r>
            <a:r>
              <a:rPr lang="en-US" altLang="ko-KR" sz="2200" dirty="0"/>
              <a:t>, </a:t>
            </a:r>
            <a:r>
              <a:rPr lang="ko-KR" altLang="en-US" sz="2200" dirty="0" err="1"/>
              <a:t>뒷</a:t>
            </a:r>
            <a:r>
              <a:rPr lang="ko-KR" altLang="en-US" sz="2200" dirty="0"/>
              <a:t> 가슴에 뒷날개가 달렸으며</a:t>
            </a:r>
            <a:r>
              <a:rPr lang="en-US" altLang="ko-KR" sz="2200" dirty="0"/>
              <a:t>, </a:t>
            </a:r>
            <a:r>
              <a:rPr lang="ko-KR" altLang="en-US" sz="2200" dirty="0"/>
              <a:t>일반적으로 앞날개 는 뒷날개보다 좁고 두껍다</a:t>
            </a:r>
            <a:r>
              <a:rPr lang="en-US" altLang="ko-KR" sz="2200" dirty="0"/>
              <a:t>. </a:t>
            </a:r>
            <a:r>
              <a:rPr lang="ko-KR" altLang="en-US" sz="2200" dirty="0"/>
              <a:t>또 세 가슴 체절엔 각각 한 </a:t>
            </a:r>
            <a:r>
              <a:rPr lang="ko-KR" altLang="en-US" sz="2200" dirty="0" err="1"/>
              <a:t>쌍씩의</a:t>
            </a:r>
            <a:r>
              <a:rPr lang="ko-KR" altLang="en-US" sz="2200" dirty="0"/>
              <a:t> 다리가 붙으며</a:t>
            </a:r>
            <a:r>
              <a:rPr lang="en-US" altLang="ko-KR" sz="2200" dirty="0"/>
              <a:t>, </a:t>
            </a:r>
            <a:r>
              <a:rPr lang="ko-KR" altLang="en-US" sz="2200" dirty="0"/>
              <a:t>크고 길쭉한 </a:t>
            </a:r>
            <a:r>
              <a:rPr lang="ko-KR" altLang="en-US" sz="2200" dirty="0" err="1"/>
              <a:t>뒷</a:t>
            </a:r>
            <a:r>
              <a:rPr lang="ko-KR" altLang="en-US" sz="2200" dirty="0"/>
              <a:t> 다리는 뜀뛰기에 알맞게 되어 있다</a:t>
            </a:r>
            <a:r>
              <a:rPr lang="en-US" altLang="ko-KR" sz="2200" dirty="0"/>
              <a:t>. </a:t>
            </a:r>
            <a:endParaRPr lang="ko-KR" altLang="en-US" sz="2200" dirty="0"/>
          </a:p>
        </p:txBody>
      </p:sp>
      <p:sp>
        <p:nvSpPr>
          <p:cNvPr id="197" name="타원 14"/>
          <p:cNvSpPr/>
          <p:nvPr/>
        </p:nvSpPr>
        <p:spPr>
          <a:xfrm rot="21600000">
            <a:off x="538701" y="365145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824612" y="193505"/>
            <a:ext cx="6525757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＇분석 '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의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985617"/>
            <a:ext cx="8579223" cy="557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92015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457200" y="2164080"/>
            <a:ext cx="8107680" cy="4556760"/>
            <a:chOff x="673427" y="2483223"/>
            <a:chExt cx="7797145" cy="1891553"/>
          </a:xfrm>
        </p:grpSpPr>
        <p:sp>
          <p:nvSpPr>
            <p:cNvPr id="83" name="모서리가 둥근 직사각형 82"/>
            <p:cNvSpPr/>
            <p:nvPr/>
          </p:nvSpPr>
          <p:spPr>
            <a:xfrm>
              <a:off x="730670" y="2519082"/>
              <a:ext cx="7739902" cy="1855694"/>
            </a:xfrm>
            <a:prstGeom prst="roundRect">
              <a:avLst>
                <a:gd name="adj" fmla="val 6448"/>
              </a:avLst>
            </a:prstGeom>
            <a:solidFill>
              <a:srgbClr val="F14757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ko-KR" altLang="en-US" b="1" dirty="0" smtClean="0"/>
            </a:p>
          </p:txBody>
        </p:sp>
        <p:sp>
          <p:nvSpPr>
            <p:cNvPr id="84" name="모서리가 둥근 직사각형 83"/>
            <p:cNvSpPr/>
            <p:nvPr/>
          </p:nvSpPr>
          <p:spPr>
            <a:xfrm>
              <a:off x="673427" y="2483223"/>
              <a:ext cx="7752322" cy="1864911"/>
            </a:xfrm>
            <a:prstGeom prst="roundRect">
              <a:avLst>
                <a:gd name="adj" fmla="val 6562"/>
              </a:avLst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50000"/>
                </a:lnSpc>
                <a:buSzPct val="80000"/>
              </a:pPr>
              <a:endParaRPr lang="ko-KR" altLang="en-US" b="1" dirty="0" smtClean="0">
                <a:solidFill>
                  <a:schemeClr val="lt1"/>
                </a:solidFill>
              </a:endParaRPr>
            </a:p>
          </p:txBody>
        </p:sp>
      </p:grpSp>
      <p:sp>
        <p:nvSpPr>
          <p:cNvPr id="52" name="텍스트 개체 틀 51"/>
          <p:cNvSpPr>
            <a:spLocks noGrp="1"/>
          </p:cNvSpPr>
          <p:nvPr>
            <p:ph type="body" sz="quarter" idx="16"/>
          </p:nvPr>
        </p:nvSpPr>
        <p:spPr>
          <a:xfrm>
            <a:off x="8122751" y="476673"/>
            <a:ext cx="971550" cy="189533"/>
          </a:xfrm>
        </p:spPr>
        <p:txBody>
          <a:bodyPr/>
          <a:lstStyle/>
          <a:p>
            <a:r>
              <a:rPr lang="en-US" altLang="ko-KR" spc="-150" dirty="0" smtClean="0"/>
              <a:t>180~190</a:t>
            </a:r>
            <a:r>
              <a:rPr lang="ko-KR" altLang="en-US" b="1" spc="-150" dirty="0" smtClean="0"/>
              <a:t>쪽</a:t>
            </a:r>
            <a:endParaRPr lang="ko-KR" altLang="en-US" b="1" spc="-150" dirty="0"/>
          </a:p>
        </p:txBody>
      </p:sp>
      <p:sp>
        <p:nvSpPr>
          <p:cNvPr id="51" name="텍스트 개체 틀 50"/>
          <p:cNvSpPr>
            <a:spLocks noGrp="1"/>
          </p:cNvSpPr>
          <p:nvPr>
            <p:ph type="body" sz="quarter" idx="13"/>
          </p:nvPr>
        </p:nvSpPr>
        <p:spPr>
          <a:xfrm>
            <a:off x="0" y="943888"/>
            <a:ext cx="8675688" cy="430887"/>
          </a:xfrm>
        </p:spPr>
        <p:txBody>
          <a:bodyPr/>
          <a:lstStyle/>
          <a:p>
            <a:pPr fontAlgn="base">
              <a:buNone/>
            </a:pPr>
            <a:r>
              <a:rPr lang="en-US" altLang="ko-KR" b="1" dirty="0"/>
              <a:t>1. </a:t>
            </a:r>
            <a:r>
              <a:rPr lang="ko-KR" altLang="en-US" b="1" dirty="0" smtClean="0"/>
              <a:t>설명문의</a:t>
            </a:r>
            <a:r>
              <a:rPr lang="en-US" altLang="ko-KR" b="1" dirty="0"/>
              <a:t> </a:t>
            </a:r>
            <a:r>
              <a:rPr lang="ko-KR" altLang="en-US" b="1" dirty="0" smtClean="0"/>
              <a:t>특성</a:t>
            </a:r>
            <a:endParaRPr lang="ko-KR" altLang="en-US" b="1" dirty="0"/>
          </a:p>
        </p:txBody>
      </p:sp>
      <p:sp>
        <p:nvSpPr>
          <p:cNvPr id="26" name="텍스트 개체 틀 49"/>
          <p:cNvSpPr>
            <a:spLocks noGrp="1"/>
          </p:cNvSpPr>
          <p:nvPr>
            <p:ph type="body" sz="quarter" idx="10"/>
          </p:nvPr>
        </p:nvSpPr>
        <p:spPr>
          <a:xfrm>
            <a:off x="0" y="125351"/>
            <a:ext cx="7380312" cy="983382"/>
          </a:xfrm>
        </p:spPr>
        <p:txBody>
          <a:bodyPr/>
          <a:lstStyle/>
          <a:p>
            <a:pPr>
              <a:buNone/>
            </a:pPr>
            <a:r>
              <a:rPr lang="en-US" altLang="ko-KR" sz="2400" dirty="0"/>
              <a:t>(1) </a:t>
            </a:r>
            <a:r>
              <a:rPr lang="ko-KR" altLang="en-US" sz="2400" dirty="0"/>
              <a:t>설명문 읽기</a:t>
            </a:r>
          </a:p>
          <a:p>
            <a:endParaRPr lang="ko-KR" altLang="en-US" sz="2400" dirty="0"/>
          </a:p>
        </p:txBody>
      </p:sp>
      <p:sp>
        <p:nvSpPr>
          <p:cNvPr id="31" name="직사각형 30"/>
          <p:cNvSpPr/>
          <p:nvPr/>
        </p:nvSpPr>
        <p:spPr>
          <a:xfrm>
            <a:off x="28532" y="2145120"/>
            <a:ext cx="102556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Clr>
                <a:schemeClr val="accent5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altLang="ko-KR" sz="35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ko-KR" sz="35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1062877" y="2269204"/>
            <a:ext cx="3021443" cy="506857"/>
          </a:xfrm>
          <a:prstGeom prst="rect">
            <a:avLst/>
          </a:prstGeom>
          <a:solidFill>
            <a:srgbClr val="FFFFD5">
              <a:alpha val="90000"/>
            </a:srgbClr>
          </a:solidFill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342900" indent="-342900" fontAlgn="base">
              <a:spcBef>
                <a:spcPct val="20000"/>
              </a:spcBef>
            </a:pPr>
            <a:r>
              <a:rPr lang="ko-KR" altLang="en-US" sz="2400" b="1" spc="-130" dirty="0" smtClean="0">
                <a:latin typeface="+mn-ea"/>
              </a:rPr>
              <a:t>객관적인 글 </a:t>
            </a:r>
            <a:r>
              <a:rPr lang="en-US" altLang="ko-KR" sz="2400" b="1" spc="-130" dirty="0" smtClean="0">
                <a:latin typeface="+mn-ea"/>
              </a:rPr>
              <a:t>(</a:t>
            </a:r>
            <a:r>
              <a:rPr lang="ko-KR" altLang="en-US" sz="2400" b="1" spc="-130" dirty="0" smtClean="0">
                <a:latin typeface="+mn-ea"/>
              </a:rPr>
              <a:t>객관성</a:t>
            </a:r>
            <a:r>
              <a:rPr lang="en-US" altLang="ko-KR" sz="2400" b="1" spc="-130" dirty="0" smtClean="0">
                <a:latin typeface="+mn-ea"/>
              </a:rPr>
              <a:t>)</a:t>
            </a:r>
            <a:endParaRPr lang="ko-KR" altLang="en-US" sz="2400" b="1" spc="-130" dirty="0" smtClean="0">
              <a:latin typeface="+mn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84320" y="1021080"/>
            <a:ext cx="4419600" cy="994756"/>
          </a:xfrm>
          <a:prstGeom prst="roundRect">
            <a:avLst>
              <a:gd name="adj" fmla="val 4756"/>
            </a:avLst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 wrap="square" lIns="72000" rIns="7200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>
              <a:lnSpc>
                <a:spcPct val="110000"/>
              </a:lnSpc>
            </a:pPr>
            <a:endParaRPr lang="ko-KR" altLang="ko-KR" spc="-13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" name="그룹 137"/>
          <p:cNvGrpSpPr/>
          <p:nvPr/>
        </p:nvGrpSpPr>
        <p:grpSpPr>
          <a:xfrm>
            <a:off x="3888336" y="831168"/>
            <a:ext cx="529516" cy="529516"/>
            <a:chOff x="-2207060" y="3807025"/>
            <a:chExt cx="1566045" cy="1566045"/>
          </a:xfrm>
        </p:grpSpPr>
        <p:sp>
          <p:nvSpPr>
            <p:cNvPr id="36" name="타원 35"/>
            <p:cNvSpPr/>
            <p:nvPr/>
          </p:nvSpPr>
          <p:spPr>
            <a:xfrm>
              <a:off x="-2207060" y="3807025"/>
              <a:ext cx="1566045" cy="1566045"/>
            </a:xfrm>
            <a:prstGeom prst="ellipse">
              <a:avLst/>
            </a:prstGeom>
            <a:solidFill>
              <a:schemeClr val="bg1">
                <a:alpha val="50196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  <a:effectLst>
              <a:outerShdw blurRad="63500" sx="102000" sy="102000" algn="ctr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600"/>
            </a:p>
          </p:txBody>
        </p:sp>
        <p:sp>
          <p:nvSpPr>
            <p:cNvPr id="37" name="타원 36"/>
            <p:cNvSpPr/>
            <p:nvPr/>
          </p:nvSpPr>
          <p:spPr>
            <a:xfrm>
              <a:off x="-2075908" y="3938177"/>
              <a:ext cx="1303740" cy="1303740"/>
            </a:xfrm>
            <a:prstGeom prst="ellipse">
              <a:avLst/>
            </a:prstGeom>
            <a:solidFill>
              <a:srgbClr val="F14757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2000" b="1" dirty="0" smtClean="0"/>
                <a:t>뜻</a:t>
              </a:r>
            </a:p>
          </p:txBody>
        </p:sp>
      </p:grpSp>
      <p:sp>
        <p:nvSpPr>
          <p:cNvPr id="38" name="직사각형 37"/>
          <p:cNvSpPr/>
          <p:nvPr/>
        </p:nvSpPr>
        <p:spPr>
          <a:xfrm>
            <a:off x="771118" y="1390344"/>
            <a:ext cx="1011962" cy="72695"/>
          </a:xfrm>
          <a:prstGeom prst="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4099560" y="1001376"/>
            <a:ext cx="4389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ko-KR" altLang="en-US" sz="2000" b="1" dirty="0" smtClean="0">
                <a:solidFill>
                  <a:srgbClr val="002060"/>
                </a:solidFill>
                <a:latin typeface="+mn-ea"/>
              </a:rPr>
              <a:t>   어떤 대상에 대한 정보나 사실</a:t>
            </a:r>
            <a:r>
              <a:rPr lang="en-US" altLang="ko-KR" sz="2000" b="1" dirty="0" smtClean="0">
                <a:solidFill>
                  <a:srgbClr val="002060"/>
                </a:solidFill>
                <a:latin typeface="+mn-ea"/>
              </a:rPr>
              <a:t>, </a:t>
            </a:r>
            <a:r>
              <a:rPr lang="ko-KR" altLang="en-US" sz="2000" b="1" dirty="0" smtClean="0">
                <a:solidFill>
                  <a:srgbClr val="002060"/>
                </a:solidFill>
                <a:latin typeface="+mn-ea"/>
              </a:rPr>
              <a:t>지식</a:t>
            </a:r>
            <a:r>
              <a:rPr lang="en-US" altLang="ko-KR" sz="2000" b="1" dirty="0" smtClean="0">
                <a:solidFill>
                  <a:srgbClr val="002060"/>
                </a:solidFill>
                <a:latin typeface="+mn-ea"/>
              </a:rPr>
              <a:t>, </a:t>
            </a:r>
            <a:r>
              <a:rPr lang="ko-KR" altLang="en-US" sz="2000" b="1" dirty="0" smtClean="0">
                <a:solidFill>
                  <a:srgbClr val="002060"/>
                </a:solidFill>
                <a:latin typeface="+mn-ea"/>
              </a:rPr>
              <a:t>원리 등을 쉽게 풀이하여 쓴 글</a:t>
            </a:r>
            <a:endParaRPr lang="en-US" altLang="ko-KR" sz="2000" b="1" dirty="0" smtClean="0">
              <a:solidFill>
                <a:srgbClr val="002060"/>
              </a:solidFill>
              <a:latin typeface="+mn-ea"/>
            </a:endParaRPr>
          </a:p>
        </p:txBody>
      </p:sp>
      <p:cxnSp>
        <p:nvCxnSpPr>
          <p:cNvPr id="42" name="Shape 41"/>
          <p:cNvCxnSpPr>
            <a:stCxn id="29" idx="1"/>
            <a:endCxn id="38" idx="2"/>
          </p:cNvCxnSpPr>
          <p:nvPr/>
        </p:nvCxnSpPr>
        <p:spPr>
          <a:xfrm rot="10800000">
            <a:off x="1277100" y="1463040"/>
            <a:ext cx="2807221" cy="55419"/>
          </a:xfrm>
          <a:prstGeom prst="bentConnector2">
            <a:avLst/>
          </a:prstGeom>
          <a:ln w="28575">
            <a:solidFill>
              <a:schemeClr val="accent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직사각형 68"/>
          <p:cNvSpPr/>
          <p:nvPr/>
        </p:nvSpPr>
        <p:spPr>
          <a:xfrm>
            <a:off x="1048787" y="2684148"/>
            <a:ext cx="7201595" cy="879933"/>
          </a:xfrm>
          <a:prstGeom prst="rect">
            <a:avLst/>
          </a:prstGeom>
          <a:solidFill>
            <a:schemeClr val="bg1">
              <a:lumMod val="85000"/>
              <a:alpha val="46000"/>
            </a:schemeClr>
          </a:solidFill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342900" indent="-342900" algn="just" fontAlgn="base">
              <a:spcBef>
                <a:spcPct val="20000"/>
              </a:spcBef>
            </a:pPr>
            <a:endParaRPr lang="ko-KR" altLang="en-US" sz="2000" b="1" spc="-130" dirty="0" smtClean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0" y="3534038"/>
            <a:ext cx="102556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Clr>
                <a:schemeClr val="accent5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altLang="ko-KR" sz="35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ko-KR" sz="35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044736" y="3626950"/>
            <a:ext cx="3039583" cy="435725"/>
          </a:xfrm>
          <a:prstGeom prst="rect">
            <a:avLst/>
          </a:prstGeom>
          <a:solidFill>
            <a:srgbClr val="FFFFD5">
              <a:alpha val="90000"/>
            </a:srgbClr>
          </a:solidFill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342900" indent="-342900" fontAlgn="base">
              <a:spcBef>
                <a:spcPct val="20000"/>
              </a:spcBef>
            </a:pPr>
            <a:r>
              <a:rPr lang="ko-KR" altLang="en-US" sz="2400" b="1" spc="-130" dirty="0" smtClean="0">
                <a:latin typeface="+mn-ea"/>
              </a:rPr>
              <a:t>정확한 글 </a:t>
            </a:r>
            <a:r>
              <a:rPr lang="en-US" altLang="ko-KR" sz="2400" b="1" spc="-130" dirty="0" smtClean="0">
                <a:latin typeface="+mn-ea"/>
              </a:rPr>
              <a:t>(</a:t>
            </a:r>
            <a:r>
              <a:rPr lang="ko-KR" altLang="en-US" sz="2400" b="1" spc="-130" dirty="0" smtClean="0">
                <a:latin typeface="+mn-ea"/>
              </a:rPr>
              <a:t>정확성</a:t>
            </a:r>
            <a:r>
              <a:rPr lang="en-US" altLang="ko-KR" sz="2400" b="1" spc="-130" dirty="0" smtClean="0">
                <a:latin typeface="+mn-ea"/>
              </a:rPr>
              <a:t>)</a:t>
            </a:r>
            <a:endParaRPr lang="ko-KR" altLang="en-US" sz="2400" b="1" spc="-130" dirty="0" smtClean="0">
              <a:latin typeface="+mn-ea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1061819" y="4062675"/>
            <a:ext cx="7201595" cy="1080825"/>
          </a:xfrm>
          <a:prstGeom prst="rect">
            <a:avLst/>
          </a:prstGeom>
          <a:solidFill>
            <a:schemeClr val="bg1">
              <a:lumMod val="85000"/>
              <a:alpha val="46000"/>
            </a:schemeClr>
          </a:solidFill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342900" indent="-342900" algn="just" fontAlgn="base">
              <a:spcBef>
                <a:spcPct val="20000"/>
              </a:spcBef>
              <a:buClr>
                <a:schemeClr val="accent1"/>
              </a:buClr>
              <a:buSzPct val="100000"/>
            </a:pPr>
            <a:endParaRPr lang="ko-KR" altLang="en-US" sz="2000" b="1" spc="-13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0" y="5092675"/>
            <a:ext cx="102556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Clr>
                <a:schemeClr val="accent5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altLang="ko-KR" sz="35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ko-KR" sz="35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055127" y="5212943"/>
            <a:ext cx="3029192" cy="437635"/>
          </a:xfrm>
          <a:prstGeom prst="rect">
            <a:avLst/>
          </a:prstGeom>
          <a:solidFill>
            <a:srgbClr val="FFFFD5">
              <a:alpha val="90000"/>
            </a:srgbClr>
          </a:solidFill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342900" indent="-342900" fontAlgn="base">
              <a:spcBef>
                <a:spcPct val="20000"/>
              </a:spcBef>
            </a:pPr>
            <a:r>
              <a:rPr lang="ko-KR" altLang="en-US" sz="2400" b="1" spc="-130" dirty="0" smtClean="0">
                <a:latin typeface="+mn-ea"/>
              </a:rPr>
              <a:t>체계적인 글 </a:t>
            </a:r>
            <a:r>
              <a:rPr lang="en-US" altLang="ko-KR" sz="2400" b="1" spc="-130" dirty="0" smtClean="0">
                <a:latin typeface="+mn-ea"/>
              </a:rPr>
              <a:t>(</a:t>
            </a:r>
            <a:r>
              <a:rPr lang="ko-KR" altLang="en-US" sz="2400" b="1" spc="-130" dirty="0" smtClean="0">
                <a:latin typeface="+mn-ea"/>
              </a:rPr>
              <a:t>체계성</a:t>
            </a:r>
            <a:r>
              <a:rPr lang="en-US" altLang="ko-KR" sz="2400" b="1" spc="-130" dirty="0" smtClean="0">
                <a:latin typeface="+mn-ea"/>
              </a:rPr>
              <a:t>)</a:t>
            </a:r>
            <a:endParaRPr lang="ko-KR" altLang="en-US" sz="2400" b="1" spc="-130" dirty="0" smtClean="0">
              <a:latin typeface="+mn-ea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1020255" y="5631703"/>
            <a:ext cx="7201595" cy="879933"/>
          </a:xfrm>
          <a:prstGeom prst="rect">
            <a:avLst/>
          </a:prstGeom>
          <a:solidFill>
            <a:schemeClr val="bg1">
              <a:lumMod val="85000"/>
              <a:alpha val="46000"/>
            </a:schemeClr>
          </a:solidFill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342900" indent="-342900" algn="just" fontAlgn="base">
              <a:spcBef>
                <a:spcPct val="20000"/>
              </a:spcBef>
            </a:pPr>
            <a:r>
              <a:rPr lang="ko-KR" altLang="en-US" sz="20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101437" y="2732809"/>
            <a:ext cx="7169727" cy="794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0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대상에 대한 정보를 알리는 글이므로 </a:t>
            </a:r>
            <a:r>
              <a:rPr lang="ko-KR" altLang="en-US" sz="2000" b="1" spc="-130" dirty="0" smtClean="0">
                <a:solidFill>
                  <a:srgbClr val="00B050"/>
                </a:solidFill>
                <a:latin typeface="+mn-ea"/>
              </a:rPr>
              <a:t>사실에 바탕</a:t>
            </a:r>
            <a:r>
              <a:rPr lang="ko-KR" altLang="en-US" sz="20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을 둠</a:t>
            </a:r>
            <a:r>
              <a:rPr lang="en-US" altLang="ko-KR" sz="20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. </a:t>
            </a:r>
            <a:r>
              <a:rPr lang="en-US" altLang="ko-KR" sz="2000" b="1" spc="-130" dirty="0" smtClean="0">
                <a:solidFill>
                  <a:srgbClr val="002060"/>
                </a:solidFill>
                <a:latin typeface="+mn-ea"/>
              </a:rPr>
              <a:t>➜ </a:t>
            </a:r>
            <a:r>
              <a:rPr lang="ko-KR" altLang="en-US" sz="2000" b="1" spc="-130" dirty="0" smtClean="0">
                <a:solidFill>
                  <a:srgbClr val="002060"/>
                </a:solidFill>
                <a:latin typeface="+mn-ea"/>
              </a:rPr>
              <a:t>객관적이고 공정한 글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046020" y="4069772"/>
            <a:ext cx="71697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fontAlgn="base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ko-KR" altLang="en-US" sz="20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설명하는 대상에 대한 </a:t>
            </a:r>
            <a:r>
              <a:rPr lang="ko-KR" altLang="en-US" sz="2000" b="1" spc="-130" dirty="0" smtClean="0">
                <a:solidFill>
                  <a:srgbClr val="00B050"/>
                </a:solidFill>
                <a:latin typeface="+mn-ea"/>
              </a:rPr>
              <a:t>정확하고 신뢰성 있는 정보</a:t>
            </a:r>
            <a:r>
              <a:rPr lang="ko-KR" altLang="en-US" sz="20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가 바탕이 됨</a:t>
            </a:r>
            <a:r>
              <a:rPr lang="en-US" altLang="ko-KR" sz="20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.</a:t>
            </a:r>
          </a:p>
          <a:p>
            <a:pPr marL="342900" indent="-342900" algn="just" fontAlgn="base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</a:pPr>
            <a:r>
              <a:rPr lang="ko-KR" altLang="en-US" sz="20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독자를 이해시키기 위한 글이므로 </a:t>
            </a:r>
            <a:r>
              <a:rPr lang="ko-KR" altLang="en-US" sz="2000" b="1" spc="-130" dirty="0" smtClean="0">
                <a:solidFill>
                  <a:srgbClr val="00B050"/>
                </a:solidFill>
                <a:latin typeface="+mn-ea"/>
              </a:rPr>
              <a:t>내용과 표현이 정확하고 뜻이 분명</a:t>
            </a:r>
            <a:r>
              <a:rPr lang="ko-KR" altLang="en-US" sz="20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하게 드러남</a:t>
            </a:r>
            <a:r>
              <a:rPr lang="en-US" altLang="ko-KR" sz="20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.</a:t>
            </a:r>
            <a:endParaRPr lang="ko-KR" altLang="en-US" sz="2000" b="1" spc="-13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25237" y="5701146"/>
            <a:ext cx="7169727" cy="794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0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독자가 내용을 쉽게 이해할 수 있도록 설명하는 대상에 대한 </a:t>
            </a:r>
            <a:r>
              <a:rPr lang="ko-KR" altLang="en-US" sz="2000" b="1" spc="-130" dirty="0" smtClean="0">
                <a:solidFill>
                  <a:srgbClr val="00B050"/>
                </a:solidFill>
                <a:latin typeface="+mn-ea"/>
              </a:rPr>
              <a:t>정보를 간결하고 체계적으로 쓴 글</a:t>
            </a:r>
            <a:r>
              <a:rPr lang="ko-KR" altLang="en-US" sz="20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임</a:t>
            </a:r>
            <a:r>
              <a:rPr lang="en-US" altLang="ko-KR" sz="20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.</a:t>
            </a:r>
            <a:r>
              <a:rPr lang="ko-KR" altLang="en-US" sz="20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</a:t>
            </a:r>
            <a:endParaRPr lang="ko-KR" altLang="en-US" sz="2000" b="1" spc="-130" dirty="0" smtClean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9" grpId="0" animBg="1"/>
      <p:bldP spid="38" grpId="0" animBg="1"/>
      <p:bldP spid="40" grpId="0"/>
      <p:bldP spid="69" grpId="0" animBg="1"/>
      <p:bldP spid="25" grpId="0" animBg="1"/>
      <p:bldP spid="27" grpId="0" animBg="1"/>
      <p:bldP spid="33" grpId="0" animBg="1"/>
      <p:bldP spid="34" grpId="0" animBg="1"/>
      <p:bldP spid="35" grpId="0"/>
      <p:bldP spid="39" grpId="0"/>
      <p:bldP spid="4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14" name="내용 개체 틀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/>
      </p:pic>
      <p:grpSp>
        <p:nvGrpSpPr>
          <p:cNvPr id="4" name="그룹 11"/>
          <p:cNvGrpSpPr/>
          <p:nvPr/>
        </p:nvGrpSpPr>
        <p:grpSpPr>
          <a:xfrm>
            <a:off x="380492" y="1018309"/>
            <a:ext cx="8179906" cy="2067791"/>
            <a:chOff x="673427" y="2483223"/>
            <a:chExt cx="7797145" cy="1891553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730670" y="2519082"/>
              <a:ext cx="7739902" cy="1855694"/>
            </a:xfrm>
            <a:prstGeom prst="roundRect">
              <a:avLst>
                <a:gd name="adj" fmla="val 6448"/>
              </a:avLst>
            </a:prstGeom>
            <a:solidFill>
              <a:srgbClr val="F14757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80000"/>
                </a:lnSpc>
              </a:pPr>
              <a:endParaRPr lang="ko-KR" altLang="en-US" b="1" dirty="0" smtClean="0"/>
            </a:p>
          </p:txBody>
        </p:sp>
        <p:sp>
          <p:nvSpPr>
            <p:cNvPr id="6" name="모서리가 둥근 직사각형 5"/>
            <p:cNvSpPr/>
            <p:nvPr/>
          </p:nvSpPr>
          <p:spPr>
            <a:xfrm>
              <a:off x="673427" y="2483223"/>
              <a:ext cx="7752322" cy="1837581"/>
            </a:xfrm>
            <a:prstGeom prst="roundRect">
              <a:avLst>
                <a:gd name="adj" fmla="val 6562"/>
              </a:avLst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80000"/>
                </a:lnSpc>
                <a:buSzPct val="80000"/>
              </a:pPr>
              <a:endParaRPr lang="ko-KR" altLang="en-US" b="1" dirty="0" smtClean="0">
                <a:solidFill>
                  <a:schemeClr val="lt1"/>
                </a:solidFill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412366" y="1028930"/>
            <a:ext cx="1224916" cy="558800"/>
            <a:chOff x="451484" y="2847340"/>
            <a:chExt cx="1224916" cy="55880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451484" y="2847340"/>
              <a:ext cx="1224916" cy="558800"/>
            </a:xfrm>
            <a:prstGeom prst="roundRect">
              <a:avLst/>
            </a:prstGeom>
            <a:solidFill>
              <a:srgbClr val="DCC4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9" name="텍스트 개체 틀 55"/>
            <p:cNvSpPr txBox="1">
              <a:spLocks/>
            </p:cNvSpPr>
            <p:nvPr/>
          </p:nvSpPr>
          <p:spPr>
            <a:xfrm>
              <a:off x="807720" y="2897269"/>
              <a:ext cx="853440" cy="492443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 algn="ctr" fontAlgn="base">
                <a:spcBef>
                  <a:spcPct val="20000"/>
                </a:spcBef>
              </a:pPr>
              <a:r>
                <a:rPr lang="ko-KR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인과</a:t>
              </a:r>
            </a:p>
          </p:txBody>
        </p:sp>
      </p:grpSp>
      <p:sp>
        <p:nvSpPr>
          <p:cNvPr id="10" name="타원 9"/>
          <p:cNvSpPr/>
          <p:nvPr/>
        </p:nvSpPr>
        <p:spPr>
          <a:xfrm>
            <a:off x="429374" y="1146415"/>
            <a:ext cx="355919" cy="358815"/>
          </a:xfrm>
          <a:prstGeom prst="ellipse">
            <a:avLst/>
          </a:prstGeom>
          <a:solidFill>
            <a:srgbClr val="7030A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/>
              <a:t>7</a:t>
            </a:r>
            <a:endParaRPr lang="ko-KR" altLang="en-US" sz="2400" b="1" dirty="0"/>
          </a:p>
        </p:txBody>
      </p:sp>
      <p:sp>
        <p:nvSpPr>
          <p:cNvPr id="11" name="타원 10"/>
          <p:cNvSpPr/>
          <p:nvPr/>
        </p:nvSpPr>
        <p:spPr>
          <a:xfrm>
            <a:off x="547388" y="2299530"/>
            <a:ext cx="282623" cy="282623"/>
          </a:xfrm>
          <a:prstGeom prst="ellipse">
            <a:avLst/>
          </a:prstGeom>
          <a:solidFill>
            <a:srgbClr val="F14757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600" b="1" dirty="0" smtClean="0"/>
              <a:t>예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839261" y="2224640"/>
            <a:ext cx="75590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200" b="1" dirty="0" smtClean="0">
                <a:solidFill>
                  <a:srgbClr val="00B050"/>
                </a:solidFill>
              </a:rPr>
              <a:t>이곳에서 교통사고가 많이 일어나는 것은 교통 신호 체계에 문제가 있기 때문이다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13" name="텍스트 개체 틀 10"/>
          <p:cNvSpPr txBox="1">
            <a:spLocks/>
          </p:cNvSpPr>
          <p:nvPr/>
        </p:nvSpPr>
        <p:spPr>
          <a:xfrm>
            <a:off x="1617475" y="1060635"/>
            <a:ext cx="6847328" cy="830509"/>
          </a:xfrm>
          <a:prstGeom prst="rect">
            <a:avLst/>
          </a:prstGeom>
        </p:spPr>
        <p:txBody>
          <a:bodyPr lIns="0" rIns="0"/>
          <a:lstStyle/>
          <a:p>
            <a:pPr marL="361950" indent="-361950" fontAlgn="base">
              <a:spcBef>
                <a:spcPct val="20000"/>
              </a:spcBef>
              <a:buSzPct val="70000"/>
              <a:buBlip>
                <a:blip r:embed="rId3"/>
              </a:buBlip>
            </a:pPr>
            <a:r>
              <a:rPr lang="ko-KR" altLang="en-US" sz="24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어떤 결과를 가져오게 한 원인이나 어떤 원인에 의해 결과적으로 초래된 현상을 분석하여 설명하는 등 원인과 결과를 밝혀 설명하는 방법</a:t>
            </a:r>
            <a:endParaRPr lang="en-US" altLang="ko-KR" sz="2400" b="1" spc="-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1950" indent="-361950" fontAlgn="base">
              <a:spcBef>
                <a:spcPct val="20000"/>
              </a:spcBef>
              <a:buSzPct val="70000"/>
              <a:buBlip>
                <a:blip r:embed="rId3"/>
              </a:buBlip>
            </a:pPr>
            <a:endParaRPr lang="en-US" altLang="ko-KR" sz="2400" b="1" spc="-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타원형 설명선 15"/>
          <p:cNvSpPr/>
          <p:nvPr/>
        </p:nvSpPr>
        <p:spPr>
          <a:xfrm>
            <a:off x="6666646" y="1563072"/>
            <a:ext cx="1214446" cy="571504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원인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7" name="직선 연결선 16"/>
          <p:cNvCxnSpPr/>
          <p:nvPr/>
        </p:nvCxnSpPr>
        <p:spPr>
          <a:xfrm>
            <a:off x="5986463" y="2662966"/>
            <a:ext cx="2391941" cy="106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2108530" y="2598737"/>
            <a:ext cx="3677908" cy="106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타원형 설명선 21"/>
          <p:cNvSpPr/>
          <p:nvPr/>
        </p:nvSpPr>
        <p:spPr>
          <a:xfrm>
            <a:off x="3231813" y="1633418"/>
            <a:ext cx="1214446" cy="571504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결과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12366" y="3327577"/>
            <a:ext cx="7941724" cy="1613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인과</a:t>
            </a:r>
            <a:r>
              <a:rPr lang="ko-KR" altLang="en-US" sz="2000" dirty="0" smtClean="0">
                <a:solidFill>
                  <a:schemeClr val="tx1"/>
                </a:solidFill>
              </a:rPr>
              <a:t>는 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2000" b="1" u="sng" dirty="0" smtClean="0">
                <a:solidFill>
                  <a:srgbClr val="FF0000"/>
                </a:solidFill>
              </a:rPr>
              <a:t>원인</a:t>
            </a:r>
            <a:r>
              <a:rPr lang="ko-KR" altLang="en-US" sz="2000" b="1" u="sng" dirty="0" smtClean="0">
                <a:solidFill>
                  <a:schemeClr val="tx1"/>
                </a:solidFill>
              </a:rPr>
              <a:t>과 </a:t>
            </a:r>
            <a:r>
              <a:rPr lang="ko-KR" altLang="en-US" sz="2000" b="1" u="sng" dirty="0" smtClean="0">
                <a:solidFill>
                  <a:srgbClr val="FF0000"/>
                </a:solidFill>
              </a:rPr>
              <a:t>결과</a:t>
            </a:r>
            <a:r>
              <a:rPr lang="ko-KR" altLang="en-US" sz="2000" b="1" u="sng" dirty="0" smtClean="0">
                <a:solidFill>
                  <a:schemeClr val="tx1"/>
                </a:solidFill>
              </a:rPr>
              <a:t>의 관계로 설명하는 방법을 </a:t>
            </a:r>
            <a:r>
              <a:rPr lang="ko-KR" altLang="en-US" sz="2000" dirty="0" smtClean="0">
                <a:solidFill>
                  <a:schemeClr val="tx1"/>
                </a:solidFill>
              </a:rPr>
              <a:t>뜻한다</a:t>
            </a:r>
            <a:r>
              <a:rPr lang="en-US" altLang="ko-KR" sz="2000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2000" b="1" u="sng" dirty="0" smtClean="0">
                <a:solidFill>
                  <a:schemeClr val="tx1"/>
                </a:solidFill>
              </a:rPr>
              <a:t>- </a:t>
            </a:r>
            <a:r>
              <a:rPr lang="ko-KR" altLang="en-US" sz="2000" b="1" u="sng" dirty="0" smtClean="0">
                <a:solidFill>
                  <a:schemeClr val="tx1"/>
                </a:solidFill>
              </a:rPr>
              <a:t>주로</a:t>
            </a:r>
            <a:r>
              <a:rPr lang="en-US" altLang="ko-KR" sz="2000" b="1" u="sng" dirty="0" smtClean="0">
                <a:solidFill>
                  <a:schemeClr val="tx1"/>
                </a:solidFill>
              </a:rPr>
              <a:t> </a:t>
            </a:r>
            <a:r>
              <a:rPr lang="ko-KR" altLang="en-US" sz="2000" b="1" u="sng" dirty="0" smtClean="0">
                <a:solidFill>
                  <a:schemeClr val="tx1"/>
                </a:solidFill>
              </a:rPr>
              <a:t>특정한 현상이나 상황을 설명하기에 적합함</a:t>
            </a:r>
            <a:endParaRPr lang="en-US" altLang="ko-KR" sz="2000" dirty="0" smtClean="0">
              <a:solidFill>
                <a:schemeClr val="tx1"/>
              </a:solidFill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380492" y="5241755"/>
            <a:ext cx="8132883" cy="107157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2000" dirty="0" smtClean="0">
                <a:solidFill>
                  <a:schemeClr val="tx1"/>
                </a:solidFill>
              </a:rPr>
              <a:t> </a:t>
            </a:r>
            <a:r>
              <a:rPr lang="ko-KR" altLang="en-US" sz="2000" dirty="0" smtClean="0">
                <a:solidFill>
                  <a:schemeClr val="tx1"/>
                </a:solidFill>
              </a:rPr>
              <a:t>원인과 결과라는 관계가 명확하게 설정되는 설명 대상에 사용함</a:t>
            </a:r>
            <a:endParaRPr lang="en-US" altLang="ko-KR" sz="20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2000" dirty="0" smtClean="0">
                <a:solidFill>
                  <a:schemeClr val="tx1"/>
                </a:solidFill>
              </a:rPr>
              <a:t>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사회 현상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, </a:t>
            </a:r>
            <a:r>
              <a:rPr lang="ko-KR" altLang="en-US" sz="2000" b="1" dirty="0" smtClean="0">
                <a:solidFill>
                  <a:schemeClr val="tx1"/>
                </a:solidFill>
              </a:rPr>
              <a:t>과학 원리 등을 설명하는 데 많이 사용됨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79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  <p:bldP spid="16" grpId="0" animBg="1"/>
      <p:bldP spid="16" grpId="1" animBg="1"/>
      <p:bldP spid="22" grpId="0" animBg="1"/>
      <p:bldP spid="22" grpId="1" animBg="1"/>
      <p:bldP spid="19" grpId="0" animBg="1"/>
      <p:bldP spid="2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3" name="모서리가 둥근 직사각형 13"/>
          <p:cNvSpPr/>
          <p:nvPr/>
        </p:nvSpPr>
        <p:spPr>
          <a:xfrm rot="21600000">
            <a:off x="369786" y="2089955"/>
            <a:ext cx="1592193" cy="1019304"/>
          </a:xfrm>
          <a:prstGeom prst="roundRect">
            <a:avLst>
              <a:gd name="adj" fmla="val 18750"/>
            </a:avLst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4" name="직사각형 14"/>
          <p:cNvSpPr txBox="1"/>
          <p:nvPr/>
        </p:nvSpPr>
        <p:spPr>
          <a:xfrm>
            <a:off x="393545" y="2439776"/>
            <a:ext cx="1544730" cy="29751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뜻</a:t>
            </a:r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2169355" y="2080497"/>
            <a:ext cx="5821255" cy="1019248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2316528" y="2222939"/>
            <a:ext cx="5620875" cy="547628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맑은 고딕"/>
                <a:ea typeface="맑은 고딕"/>
                <a:sym typeface="Wingdings"/>
              </a:rPr>
              <a:t>설명 대상을 원인과 결과의 관계로 설명하는 방법.</a:t>
            </a:r>
          </a:p>
        </p:txBody>
      </p:sp>
      <p:sp>
        <p:nvSpPr>
          <p:cNvPr id="197" name="타원 14"/>
          <p:cNvSpPr/>
          <p:nvPr/>
        </p:nvSpPr>
        <p:spPr>
          <a:xfrm rot="21600000">
            <a:off x="824613" y="1361142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1111056" y="1213969"/>
            <a:ext cx="6591005" cy="4945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32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'</a:t>
            </a:r>
            <a:r>
              <a:rPr lang="ko-KR" altLang="en-US" sz="3200" b="1" spc="5" dirty="0" err="1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인과'의</a:t>
            </a:r>
            <a:r>
              <a:rPr lang="ko-KR" altLang="en-US" sz="32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 방법으로 </a:t>
            </a:r>
            <a:r>
              <a:rPr lang="ko-KR" altLang="en-US" sz="32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32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sp>
        <p:nvSpPr>
          <p:cNvPr id="199" name="모서리가 둥근 직사각형 8"/>
          <p:cNvSpPr/>
          <p:nvPr/>
        </p:nvSpPr>
        <p:spPr>
          <a:xfrm rot="21600000">
            <a:off x="384029" y="3286310"/>
            <a:ext cx="1590635" cy="1016076"/>
          </a:xfrm>
          <a:prstGeom prst="roundRect">
            <a:avLst>
              <a:gd name="adj" fmla="val 18750"/>
            </a:avLst>
          </a:prstGeom>
          <a:solidFill>
            <a:schemeClr val="accent5">
              <a:lumMod val="90000"/>
            </a:schemeClr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0" name="직사각형 9"/>
          <p:cNvSpPr txBox="1"/>
          <p:nvPr/>
        </p:nvSpPr>
        <p:spPr>
          <a:xfrm>
            <a:off x="529645" y="3430311"/>
            <a:ext cx="1373798" cy="73914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효과</a:t>
            </a:r>
          </a:p>
        </p:txBody>
      </p:sp>
      <p:sp>
        <p:nvSpPr>
          <p:cNvPr id="201" name="모서리가 둥근 직사각형 10"/>
          <p:cNvSpPr/>
          <p:nvPr/>
        </p:nvSpPr>
        <p:spPr>
          <a:xfrm rot="21600000">
            <a:off x="2192058" y="3286310"/>
            <a:ext cx="5892477" cy="1016076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25601" cap="rnd" cmpd="sng" algn="ctr">
            <a:solidFill>
              <a:srgbClr val="7FB510"/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2" name="직사각형 11"/>
          <p:cNvSpPr txBox="1"/>
          <p:nvPr/>
        </p:nvSpPr>
        <p:spPr>
          <a:xfrm>
            <a:off x="2207860" y="3430310"/>
            <a:ext cx="6016656" cy="73914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어떤 일에 대한 원인을 파악하여 해결책을 찾는 데 도움이 됨.</a:t>
            </a:r>
          </a:p>
        </p:txBody>
      </p:sp>
      <p:sp>
        <p:nvSpPr>
          <p:cNvPr id="203" name="모서리가 둥근 직사각형 12"/>
          <p:cNvSpPr/>
          <p:nvPr/>
        </p:nvSpPr>
        <p:spPr>
          <a:xfrm rot="21600000">
            <a:off x="400737" y="4506532"/>
            <a:ext cx="1589021" cy="1077839"/>
          </a:xfrm>
          <a:prstGeom prst="roundRect">
            <a:avLst>
              <a:gd name="adj" fmla="val 18750"/>
            </a:avLst>
          </a:prstGeom>
          <a:solidFill>
            <a:schemeClr val="accent5">
              <a:lumMod val="70000"/>
            </a:schemeClr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4" name="직사각형 13"/>
          <p:cNvSpPr txBox="1"/>
          <p:nvPr/>
        </p:nvSpPr>
        <p:spPr>
          <a:xfrm>
            <a:off x="328959" y="4650533"/>
            <a:ext cx="1722667" cy="82778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>
                <a:solidFill>
                  <a:srgbClr val="FFFFFF"/>
                </a:solidFill>
                <a:sym typeface="Wingdings"/>
              </a:rPr>
              <a:t>표현 형식</a:t>
            </a:r>
          </a:p>
        </p:txBody>
      </p:sp>
      <p:sp>
        <p:nvSpPr>
          <p:cNvPr id="205" name="모서리가 둥근 직사각형 14"/>
          <p:cNvSpPr/>
          <p:nvPr/>
        </p:nvSpPr>
        <p:spPr>
          <a:xfrm rot="21600000">
            <a:off x="2133816" y="4506532"/>
            <a:ext cx="5892477" cy="1077839"/>
          </a:xfrm>
          <a:prstGeom prst="roundRect">
            <a:avLst>
              <a:gd name="adj" fmla="val 18750"/>
            </a:avLst>
          </a:prstGeom>
          <a:noFill/>
          <a:ln w="25601" cap="rnd" cmpd="sng" algn="ctr">
            <a:solidFill>
              <a:srgbClr val="42C7F1"/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6" name="직사각형 15"/>
          <p:cNvSpPr txBox="1"/>
          <p:nvPr/>
        </p:nvSpPr>
        <p:spPr>
          <a:xfrm>
            <a:off x="2279432" y="4650533"/>
            <a:ext cx="5531584" cy="82778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‘원인+결과’, ‘결과+원인’ 등의 구조로 표현함.</a:t>
            </a:r>
          </a:p>
        </p:txBody>
      </p:sp>
    </p:spTree>
    <p:extLst>
      <p:ext uri="{BB962C8B-B14F-4D97-AF65-F5344CB8AC3E}">
        <p14:creationId xmlns:p14="http://schemas.microsoft.com/office/powerpoint/2010/main" val="18068661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245946" y="985619"/>
            <a:ext cx="8091575" cy="2954370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474891" y="1194132"/>
            <a:ext cx="7633683" cy="284549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400" dirty="0"/>
              <a:t>6. </a:t>
            </a:r>
            <a:r>
              <a:rPr lang="ko-KR" altLang="en-US" sz="2400" dirty="0"/>
              <a:t>독도 주변의 해저는 수심이 얕고 평평한 대륙붕 지형이 발달해 있다</a:t>
            </a:r>
            <a:r>
              <a:rPr lang="en-US" altLang="ko-KR" sz="2400" dirty="0"/>
              <a:t>. </a:t>
            </a:r>
            <a:r>
              <a:rPr lang="ko-KR" altLang="en-US" sz="2400" dirty="0"/>
              <a:t>이러한 대륙붕 지형은 수심이 얕아 햇빛이 잘 들어오기 때문에 광합성에 좋은 조건을 갖추고 있다</a:t>
            </a:r>
            <a:r>
              <a:rPr lang="en-US" altLang="ko-KR" sz="2400" dirty="0"/>
              <a:t>. </a:t>
            </a:r>
            <a:r>
              <a:rPr lang="ko-KR" altLang="en-US" sz="2400" dirty="0"/>
              <a:t>따라서 물고기의 먹이가 되는 플랑크톤이 많이 서식할 뿐만 아니라</a:t>
            </a:r>
            <a:r>
              <a:rPr lang="en-US" altLang="ko-KR" sz="2400" dirty="0"/>
              <a:t>, </a:t>
            </a:r>
            <a:r>
              <a:rPr lang="ko-KR" altLang="en-US" sz="2400" dirty="0"/>
              <a:t>수심이 얕아 물고기의 산란에도 유리하여 독도 주변에는 황금 어장이 만들어진다</a:t>
            </a:r>
            <a:r>
              <a:rPr lang="en-US" altLang="ko-KR" sz="2400" dirty="0"/>
              <a:t>. </a:t>
            </a:r>
            <a:endParaRPr lang="ko-KR" altLang="en-US" sz="2400" dirty="0"/>
          </a:p>
        </p:txBody>
      </p:sp>
      <p:sp>
        <p:nvSpPr>
          <p:cNvPr id="197" name="타원 14"/>
          <p:cNvSpPr/>
          <p:nvPr/>
        </p:nvSpPr>
        <p:spPr>
          <a:xfrm rot="21600000">
            <a:off x="538701" y="365145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824612" y="193505"/>
            <a:ext cx="6454012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＇인과 '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의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설명한 글 </a:t>
            </a:r>
            <a:r>
              <a:rPr lang="en-US" altLang="ko-KR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(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학습지</a:t>
            </a:r>
            <a:r>
              <a:rPr lang="en-US" altLang="ko-KR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)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sp>
        <p:nvSpPr>
          <p:cNvPr id="12" name="모서리가 둥근 직사각형 15"/>
          <p:cNvSpPr/>
          <p:nvPr/>
        </p:nvSpPr>
        <p:spPr>
          <a:xfrm>
            <a:off x="245943" y="4153335"/>
            <a:ext cx="8091575" cy="2600578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3" name="직사각형 16"/>
          <p:cNvSpPr txBox="1"/>
          <p:nvPr/>
        </p:nvSpPr>
        <p:spPr>
          <a:xfrm>
            <a:off x="474890" y="4287804"/>
            <a:ext cx="7633683" cy="284549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400" dirty="0"/>
              <a:t>8. </a:t>
            </a:r>
            <a:r>
              <a:rPr lang="ko-KR" altLang="en-US" sz="2400" dirty="0"/>
              <a:t>조선 전기만 해도 주로 양반들만 서당에 다녔으나 조선 후기에 이르러서는 양반들과 함께 서당을 다니며 공부하는 평민들이 늘어났다</a:t>
            </a:r>
            <a:r>
              <a:rPr lang="en-US" altLang="ko-KR" sz="2400" dirty="0"/>
              <a:t>. </a:t>
            </a:r>
            <a:r>
              <a:rPr lang="ko-KR" altLang="en-US" sz="2400" dirty="0"/>
              <a:t>이는 급속한 경제 발전으로 부자가 된 농민과 상인이 등장하는 한편 양반의 지위가 약해지고 가난한 양반이 생기는 등 사회적으로 큰 변화가 나타났기 때문이다</a:t>
            </a:r>
            <a:r>
              <a:rPr lang="en-US" altLang="ko-KR" sz="2400" dirty="0"/>
              <a:t>. </a:t>
            </a:r>
            <a:endParaRPr lang="ko-KR" altLang="en-US" sz="2400" dirty="0"/>
          </a:p>
        </p:txBody>
      </p:sp>
      <p:sp>
        <p:nvSpPr>
          <p:cNvPr id="14" name="타원형 설명선 13"/>
          <p:cNvSpPr/>
          <p:nvPr/>
        </p:nvSpPr>
        <p:spPr>
          <a:xfrm>
            <a:off x="3077284" y="1279047"/>
            <a:ext cx="1214446" cy="571504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원인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타원형 설명선 14"/>
          <p:cNvSpPr/>
          <p:nvPr/>
        </p:nvSpPr>
        <p:spPr>
          <a:xfrm>
            <a:off x="3817600" y="2788324"/>
            <a:ext cx="1214446" cy="571504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결과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타원형 설명선 15"/>
          <p:cNvSpPr/>
          <p:nvPr/>
        </p:nvSpPr>
        <p:spPr>
          <a:xfrm>
            <a:off x="4980376" y="4836720"/>
            <a:ext cx="1214446" cy="571504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원인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타원형 설명선 16"/>
          <p:cNvSpPr/>
          <p:nvPr/>
        </p:nvSpPr>
        <p:spPr>
          <a:xfrm>
            <a:off x="901529" y="4148504"/>
            <a:ext cx="1214446" cy="571504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결과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24143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/>
      <p:bldP spid="12" grpId="0" animBg="1"/>
      <p:bldP spid="13" grpId="0"/>
      <p:bldP spid="14" grpId="0" animBg="1"/>
      <p:bldP spid="15" grpId="0" animBg="1"/>
      <p:bldP spid="16" grpId="0" animBg="1"/>
      <p:bldP spid="1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216447" y="1232324"/>
            <a:ext cx="8091575" cy="1580600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445394" y="1520494"/>
            <a:ext cx="7633683" cy="1214809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400" dirty="0"/>
              <a:t>11. </a:t>
            </a:r>
            <a:r>
              <a:rPr lang="ko-KR" altLang="en-US" sz="2400" dirty="0"/>
              <a:t>가을에 단풍이 드는 까닭은 나뭇잎을 초록색으로 보이게 하던 엽록소가 파괴되면서 노랑이나 빨강 같은 다른 색소들이 나타나기 때문이에요</a:t>
            </a:r>
            <a:r>
              <a:rPr lang="en-US" altLang="ko-KR" sz="2400" dirty="0"/>
              <a:t>. </a:t>
            </a:r>
            <a:endParaRPr lang="ko-KR" altLang="en-US" sz="2400" dirty="0"/>
          </a:p>
        </p:txBody>
      </p:sp>
      <p:sp>
        <p:nvSpPr>
          <p:cNvPr id="197" name="타원 14"/>
          <p:cNvSpPr/>
          <p:nvPr/>
        </p:nvSpPr>
        <p:spPr>
          <a:xfrm rot="21600000">
            <a:off x="538701" y="365145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4" name="타원형 설명선 13"/>
          <p:cNvSpPr/>
          <p:nvPr/>
        </p:nvSpPr>
        <p:spPr>
          <a:xfrm>
            <a:off x="1399194" y="1556394"/>
            <a:ext cx="1214446" cy="571504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원인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타원형 설명선 14"/>
          <p:cNvSpPr/>
          <p:nvPr/>
        </p:nvSpPr>
        <p:spPr>
          <a:xfrm>
            <a:off x="4781885" y="1520494"/>
            <a:ext cx="1214446" cy="571504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결과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6" name="그림 5" descr="K-water 공식 블로그 '맛있는 수다(水多)' :: 단풍이야기1] 전국이 ..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63"/>
          <a:stretch/>
        </p:blipFill>
        <p:spPr>
          <a:xfrm>
            <a:off x="2938445" y="3101096"/>
            <a:ext cx="5140632" cy="3394257"/>
          </a:xfrm>
          <a:prstGeom prst="rect">
            <a:avLst/>
          </a:prstGeom>
        </p:spPr>
      </p:pic>
      <p:sp>
        <p:nvSpPr>
          <p:cNvPr id="18" name="직사각형 15"/>
          <p:cNvSpPr txBox="1"/>
          <p:nvPr/>
        </p:nvSpPr>
        <p:spPr>
          <a:xfrm>
            <a:off x="866113" y="236431"/>
            <a:ext cx="6454012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＇인과 '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의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설명한 글 </a:t>
            </a:r>
            <a:r>
              <a:rPr lang="en-US" altLang="ko-KR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(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학습지</a:t>
            </a:r>
            <a:r>
              <a:rPr lang="en-US" altLang="ko-KR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)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02722307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/>
      <p:bldP spid="14" grpId="0" animBg="1"/>
      <p:bldP spid="1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4" name="그룹 11"/>
          <p:cNvGrpSpPr/>
          <p:nvPr/>
        </p:nvGrpSpPr>
        <p:grpSpPr>
          <a:xfrm>
            <a:off x="493741" y="1044307"/>
            <a:ext cx="8179906" cy="1997825"/>
            <a:chOff x="673427" y="2483222"/>
            <a:chExt cx="7797145" cy="1891554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730670" y="2519082"/>
              <a:ext cx="7739902" cy="1855694"/>
            </a:xfrm>
            <a:prstGeom prst="roundRect">
              <a:avLst>
                <a:gd name="adj" fmla="val 6448"/>
              </a:avLst>
            </a:prstGeom>
            <a:solidFill>
              <a:srgbClr val="F14757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80000"/>
                </a:lnSpc>
              </a:pPr>
              <a:endParaRPr lang="ko-KR" altLang="en-US" b="1" dirty="0" smtClean="0"/>
            </a:p>
          </p:txBody>
        </p:sp>
        <p:sp>
          <p:nvSpPr>
            <p:cNvPr id="6" name="모서리가 둥근 직사각형 5"/>
            <p:cNvSpPr/>
            <p:nvPr/>
          </p:nvSpPr>
          <p:spPr>
            <a:xfrm>
              <a:off x="673427" y="2483222"/>
              <a:ext cx="7752322" cy="1855637"/>
            </a:xfrm>
            <a:prstGeom prst="roundRect">
              <a:avLst>
                <a:gd name="adj" fmla="val 6562"/>
              </a:avLst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80000"/>
                </a:lnSpc>
                <a:buSzPct val="80000"/>
              </a:pPr>
              <a:endParaRPr lang="ko-KR" altLang="en-US" b="1" dirty="0" smtClean="0">
                <a:solidFill>
                  <a:schemeClr val="lt1"/>
                </a:solidFill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493741" y="1098896"/>
            <a:ext cx="1255396" cy="558800"/>
            <a:chOff x="466724" y="4798060"/>
            <a:chExt cx="1255396" cy="55880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466724" y="4798060"/>
              <a:ext cx="1255396" cy="558800"/>
            </a:xfrm>
            <a:prstGeom prst="roundRect">
              <a:avLst/>
            </a:prstGeom>
            <a:solidFill>
              <a:srgbClr val="DCC4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9" name="텍스트 개체 틀 55"/>
            <p:cNvSpPr txBox="1">
              <a:spLocks/>
            </p:cNvSpPr>
            <p:nvPr/>
          </p:nvSpPr>
          <p:spPr>
            <a:xfrm>
              <a:off x="792480" y="4863229"/>
              <a:ext cx="914400" cy="492443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 algn="ctr" fontAlgn="base">
                <a:spcBef>
                  <a:spcPct val="20000"/>
                </a:spcBef>
              </a:pPr>
              <a:r>
                <a:rPr lang="ko-KR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과정 </a:t>
              </a:r>
            </a:p>
          </p:txBody>
        </p:sp>
      </p:grpSp>
      <p:sp>
        <p:nvSpPr>
          <p:cNvPr id="10" name="타원 9"/>
          <p:cNvSpPr/>
          <p:nvPr/>
        </p:nvSpPr>
        <p:spPr>
          <a:xfrm>
            <a:off x="526682" y="1223136"/>
            <a:ext cx="355919" cy="358815"/>
          </a:xfrm>
          <a:prstGeom prst="ellipse">
            <a:avLst/>
          </a:prstGeom>
          <a:solidFill>
            <a:srgbClr val="7030A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/>
              <a:t>8</a:t>
            </a:r>
            <a:endParaRPr lang="ko-KR" altLang="en-US" sz="2400" b="1" dirty="0"/>
          </a:p>
        </p:txBody>
      </p:sp>
      <p:sp>
        <p:nvSpPr>
          <p:cNvPr id="11" name="텍스트 개체 틀 10"/>
          <p:cNvSpPr txBox="1">
            <a:spLocks/>
          </p:cNvSpPr>
          <p:nvPr/>
        </p:nvSpPr>
        <p:spPr>
          <a:xfrm>
            <a:off x="1729330" y="1145842"/>
            <a:ext cx="6832087" cy="626154"/>
          </a:xfrm>
          <a:prstGeom prst="rect">
            <a:avLst/>
          </a:prstGeom>
        </p:spPr>
        <p:txBody>
          <a:bodyPr lIns="0" rIns="0"/>
          <a:lstStyle/>
          <a:p>
            <a:pPr marL="361950" indent="-361950" fontAlgn="base">
              <a:spcBef>
                <a:spcPct val="20000"/>
              </a:spcBef>
              <a:buSzPct val="70000"/>
              <a:buBlip>
                <a:blip r:embed="rId2"/>
              </a:buBlip>
            </a:pPr>
            <a:r>
              <a:rPr lang="ko-KR" altLang="en-US" sz="24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어떤 특정한 목표나 결과를 가져오게 하는 일련의 행동</a:t>
            </a:r>
            <a:r>
              <a:rPr lang="en-US" altLang="ko-KR" sz="24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en-US" altLang="ko-KR" sz="24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변화</a:t>
            </a:r>
            <a:r>
              <a:rPr lang="en-US" altLang="ko-KR" sz="24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en-US" altLang="ko-KR" sz="24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단계</a:t>
            </a:r>
            <a:r>
              <a:rPr lang="en-US" altLang="ko-KR" sz="24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en-US" altLang="ko-KR" sz="24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작용 등을 순서대로 설명하는 방법</a:t>
            </a:r>
            <a:endParaRPr lang="en-US" altLang="ko-KR" sz="2400" b="1" spc="-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1950" indent="-361950" fontAlgn="base">
              <a:spcBef>
                <a:spcPct val="20000"/>
              </a:spcBef>
              <a:buSzPct val="70000"/>
              <a:buBlip>
                <a:blip r:embed="rId2"/>
              </a:buBlip>
            </a:pPr>
            <a:endParaRPr lang="en-US" altLang="ko-KR" sz="2400" b="1" spc="-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1950" lvl="0" indent="-361950" fontAlgn="base">
              <a:spcBef>
                <a:spcPct val="20000"/>
              </a:spcBef>
              <a:buSzPct val="70000"/>
              <a:buBlip>
                <a:blip r:embed="rId2"/>
              </a:buBlip>
            </a:pPr>
            <a:endParaRPr lang="en-US" altLang="ko-KR" sz="2400" b="1" spc="-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571668" y="2043220"/>
            <a:ext cx="282623" cy="282623"/>
          </a:xfrm>
          <a:prstGeom prst="ellipse">
            <a:avLst/>
          </a:prstGeom>
          <a:solidFill>
            <a:srgbClr val="F14757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600" b="1" dirty="0" smtClean="0"/>
              <a:t>예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832659" y="1937850"/>
            <a:ext cx="75742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200" b="1" dirty="0" smtClean="0">
                <a:solidFill>
                  <a:srgbClr val="00B050"/>
                </a:solidFill>
              </a:rPr>
              <a:t>자유형을 할 때에는 최대한 몸에 힘을 빼면서 팔을 쭉쭉 앞으로 민다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. </a:t>
            </a:r>
            <a:r>
              <a:rPr lang="ko-KR" altLang="en-US" sz="2200" b="1" dirty="0" smtClean="0">
                <a:solidFill>
                  <a:srgbClr val="00B050"/>
                </a:solidFill>
              </a:rPr>
              <a:t>이 동작에 익숙해지면 발을 조금씩 차면서 앞으로 나아간다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. </a:t>
            </a:r>
          </a:p>
        </p:txBody>
      </p:sp>
      <p:grpSp>
        <p:nvGrpSpPr>
          <p:cNvPr id="14" name="그룹 11"/>
          <p:cNvGrpSpPr/>
          <p:nvPr/>
        </p:nvGrpSpPr>
        <p:grpSpPr>
          <a:xfrm>
            <a:off x="526682" y="3444310"/>
            <a:ext cx="8179906" cy="3248471"/>
            <a:chOff x="673427" y="2483222"/>
            <a:chExt cx="7797145" cy="1891554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730670" y="2519082"/>
              <a:ext cx="7739902" cy="1855694"/>
            </a:xfrm>
            <a:prstGeom prst="roundRect">
              <a:avLst>
                <a:gd name="adj" fmla="val 6448"/>
              </a:avLst>
            </a:prstGeom>
            <a:solidFill>
              <a:srgbClr val="F14757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80000"/>
                </a:lnSpc>
              </a:pPr>
              <a:endParaRPr lang="ko-KR" altLang="en-US" b="1" dirty="0" smtClean="0"/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673427" y="2483222"/>
              <a:ext cx="7752322" cy="1855637"/>
            </a:xfrm>
            <a:prstGeom prst="roundRect">
              <a:avLst>
                <a:gd name="adj" fmla="val 6562"/>
              </a:avLst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80000"/>
                </a:lnSpc>
                <a:buSzPct val="80000"/>
              </a:pPr>
              <a:endParaRPr lang="ko-KR" altLang="en-US" b="1" dirty="0" smtClean="0">
                <a:solidFill>
                  <a:schemeClr val="lt1"/>
                </a:solidFill>
              </a:endParaRPr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493741" y="3444310"/>
            <a:ext cx="1255396" cy="558800"/>
            <a:chOff x="466724" y="4798060"/>
            <a:chExt cx="1255396" cy="558800"/>
          </a:xfrm>
        </p:grpSpPr>
        <p:sp>
          <p:nvSpPr>
            <p:cNvPr id="18" name="모서리가 둥근 직사각형 17"/>
            <p:cNvSpPr/>
            <p:nvPr/>
          </p:nvSpPr>
          <p:spPr>
            <a:xfrm>
              <a:off x="466724" y="4798060"/>
              <a:ext cx="1255396" cy="558800"/>
            </a:xfrm>
            <a:prstGeom prst="roundRect">
              <a:avLst/>
            </a:prstGeom>
            <a:solidFill>
              <a:srgbClr val="DCC4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19" name="텍스트 개체 틀 55"/>
            <p:cNvSpPr txBox="1">
              <a:spLocks/>
            </p:cNvSpPr>
            <p:nvPr/>
          </p:nvSpPr>
          <p:spPr>
            <a:xfrm>
              <a:off x="792480" y="4863229"/>
              <a:ext cx="914400" cy="492443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 algn="ctr" fontAlgn="base">
                <a:spcBef>
                  <a:spcPct val="20000"/>
                </a:spcBef>
              </a:pPr>
              <a:r>
                <a:rPr lang="ko-KR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인용 </a:t>
              </a:r>
            </a:p>
          </p:txBody>
        </p:sp>
      </p:grpSp>
      <p:sp>
        <p:nvSpPr>
          <p:cNvPr id="20" name="타원 19"/>
          <p:cNvSpPr/>
          <p:nvPr/>
        </p:nvSpPr>
        <p:spPr>
          <a:xfrm>
            <a:off x="526682" y="3551404"/>
            <a:ext cx="355919" cy="358815"/>
          </a:xfrm>
          <a:prstGeom prst="ellipse">
            <a:avLst/>
          </a:prstGeom>
          <a:solidFill>
            <a:srgbClr val="7030A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/>
              <a:t>9</a:t>
            </a:r>
            <a:endParaRPr lang="ko-KR" altLang="en-US" sz="2400" b="1" dirty="0"/>
          </a:p>
        </p:txBody>
      </p:sp>
      <p:sp>
        <p:nvSpPr>
          <p:cNvPr id="21" name="텍스트 개체 틀 10"/>
          <p:cNvSpPr txBox="1">
            <a:spLocks/>
          </p:cNvSpPr>
          <p:nvPr/>
        </p:nvSpPr>
        <p:spPr>
          <a:xfrm>
            <a:off x="1729330" y="3491256"/>
            <a:ext cx="6832087" cy="626154"/>
          </a:xfrm>
          <a:prstGeom prst="rect">
            <a:avLst/>
          </a:prstGeom>
        </p:spPr>
        <p:txBody>
          <a:bodyPr lIns="0" rIns="0"/>
          <a:lstStyle/>
          <a:p>
            <a:pPr marL="361950" indent="-361950" fontAlgn="base">
              <a:spcBef>
                <a:spcPct val="20000"/>
              </a:spcBef>
              <a:buSzPct val="70000"/>
              <a:buBlip>
                <a:blip r:embed="rId2"/>
              </a:buBlip>
            </a:pPr>
            <a:r>
              <a:rPr lang="ko-KR" altLang="en-US" sz="2400" b="1" spc="-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남의 말이나 글을 끌어와서 설명하는 방법</a:t>
            </a:r>
            <a:endParaRPr lang="en-US" altLang="ko-KR" sz="2400" b="1" spc="-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1950" lvl="0" indent="-361950" fontAlgn="base">
              <a:spcBef>
                <a:spcPct val="20000"/>
              </a:spcBef>
              <a:buSzPct val="70000"/>
              <a:buBlip>
                <a:blip r:embed="rId2"/>
              </a:buBlip>
            </a:pPr>
            <a:endParaRPr lang="en-US" altLang="ko-KR" sz="2400" b="1" spc="-20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571668" y="4388634"/>
            <a:ext cx="282623" cy="282623"/>
          </a:xfrm>
          <a:prstGeom prst="ellipse">
            <a:avLst/>
          </a:prstGeom>
          <a:solidFill>
            <a:srgbClr val="F14757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600" b="1" dirty="0" smtClean="0"/>
              <a:t>예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832659" y="4283264"/>
            <a:ext cx="75742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ko-KR" altLang="en-US" sz="2200" b="1" dirty="0" smtClean="0">
                <a:solidFill>
                  <a:srgbClr val="00B050"/>
                </a:solidFill>
              </a:rPr>
              <a:t> 소크라테스는 사람들에게 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‘</a:t>
            </a:r>
            <a:r>
              <a:rPr lang="ko-KR" altLang="en-US" sz="2200" b="1" dirty="0" smtClean="0">
                <a:solidFill>
                  <a:srgbClr val="00B050"/>
                </a:solidFill>
              </a:rPr>
              <a:t>너 자신을 알라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＇</a:t>
            </a:r>
            <a:r>
              <a:rPr lang="ko-KR" altLang="en-US" sz="2200" b="1" dirty="0" smtClean="0">
                <a:solidFill>
                  <a:srgbClr val="00B050"/>
                </a:solidFill>
              </a:rPr>
              <a:t>라고 말했다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975947" y="4752665"/>
            <a:ext cx="72800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2000" dirty="0" smtClean="0"/>
              <a:t> 설명하고자 </a:t>
            </a:r>
            <a:r>
              <a:rPr lang="ko-KR" altLang="en-US" sz="2000" dirty="0"/>
              <a:t>하는 대상에 </a:t>
            </a:r>
            <a:r>
              <a:rPr lang="ko-KR" altLang="en-US" sz="2000" dirty="0" smtClean="0"/>
              <a:t>대한</a:t>
            </a:r>
            <a:r>
              <a:rPr lang="en-US" altLang="ko-KR" sz="2000" dirty="0" smtClean="0"/>
              <a:t> </a:t>
            </a:r>
            <a:r>
              <a:rPr lang="ko-KR" altLang="en-US" sz="2000" dirty="0"/>
              <a:t>전문가의 의견</a:t>
            </a:r>
            <a:r>
              <a:rPr lang="en-US" altLang="ko-KR" sz="2000" dirty="0"/>
              <a:t>, </a:t>
            </a:r>
            <a:r>
              <a:rPr lang="ko-KR" altLang="en-US" sz="2000" dirty="0"/>
              <a:t>믿을 수 </a:t>
            </a:r>
            <a:r>
              <a:rPr lang="ko-KR" altLang="en-US" sz="2000" dirty="0" smtClean="0"/>
              <a:t>있는</a:t>
            </a:r>
            <a:endParaRPr lang="en-US" altLang="ko-KR" sz="2000" dirty="0" smtClean="0"/>
          </a:p>
          <a:p>
            <a:pPr>
              <a:lnSpc>
                <a:spcPct val="150000"/>
              </a:lnSpc>
            </a:pPr>
            <a:r>
              <a:rPr lang="ko-KR" altLang="en-US" sz="2000" dirty="0" smtClean="0"/>
              <a:t>  지식과 </a:t>
            </a:r>
            <a:r>
              <a:rPr lang="ko-KR" altLang="en-US" sz="2000" dirty="0"/>
              <a:t>정보를 끌어와서 사용</a:t>
            </a:r>
            <a:endParaRPr lang="en-US" altLang="ko-KR" sz="2000" dirty="0"/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2000" dirty="0"/>
              <a:t> </a:t>
            </a:r>
            <a:r>
              <a:rPr lang="ko-KR" altLang="en-US" sz="2000" b="1" dirty="0"/>
              <a:t>설명하는 내용에 대한 신뢰도를 높임</a:t>
            </a:r>
            <a:endParaRPr lang="en-US" altLang="ko-KR" sz="2000" b="1" dirty="0"/>
          </a:p>
        </p:txBody>
      </p:sp>
    </p:spTree>
    <p:extLst>
      <p:ext uri="{BB962C8B-B14F-4D97-AF65-F5344CB8AC3E}">
        <p14:creationId xmlns:p14="http://schemas.microsoft.com/office/powerpoint/2010/main" val="109525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20" grpId="0" animBg="1"/>
      <p:bldP spid="21" grpId="0"/>
      <p:bldP spid="22" grpId="0" animBg="1"/>
      <p:bldP spid="23" grpId="0"/>
      <p:bldP spid="2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113208" y="988437"/>
            <a:ext cx="8396611" cy="2012321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327407" y="1191515"/>
            <a:ext cx="7961187" cy="160616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400" dirty="0"/>
              <a:t>2. </a:t>
            </a:r>
            <a:r>
              <a:rPr lang="ko-KR" altLang="en-US" sz="2400" dirty="0"/>
              <a:t>냄비에 물을 넣고 끓인다</a:t>
            </a:r>
            <a:r>
              <a:rPr lang="en-US" altLang="ko-KR" sz="2400" dirty="0"/>
              <a:t>. </a:t>
            </a:r>
            <a:r>
              <a:rPr lang="ko-KR" altLang="en-US" sz="2400" dirty="0"/>
              <a:t>물이 끓으면 라면과 스프를 넣는다</a:t>
            </a:r>
            <a:r>
              <a:rPr lang="en-US" altLang="ko-KR" sz="2400" dirty="0"/>
              <a:t>. </a:t>
            </a:r>
            <a:r>
              <a:rPr lang="ko-KR" altLang="en-US" sz="2400" dirty="0"/>
              <a:t>마늘 다진 것과 파를 잘게 썰어 넣는다</a:t>
            </a:r>
            <a:r>
              <a:rPr lang="en-US" altLang="ko-KR" sz="2400" dirty="0"/>
              <a:t>. </a:t>
            </a:r>
            <a:r>
              <a:rPr lang="ko-KR" altLang="en-US" sz="2400" dirty="0"/>
              <a:t>계란을 풀어서 넣는다</a:t>
            </a:r>
            <a:r>
              <a:rPr lang="en-US" altLang="ko-KR" sz="2400" dirty="0"/>
              <a:t>. 3~4</a:t>
            </a:r>
            <a:r>
              <a:rPr lang="ko-KR" altLang="en-US" sz="2400" dirty="0"/>
              <a:t>분간 더 끓인 후</a:t>
            </a:r>
            <a:r>
              <a:rPr lang="en-US" altLang="ko-KR" sz="2400" dirty="0"/>
              <a:t>, </a:t>
            </a:r>
            <a:r>
              <a:rPr lang="ko-KR" altLang="en-US" sz="2400" dirty="0"/>
              <a:t>식성에 따라 깨소금이나 고춧가루</a:t>
            </a:r>
            <a:r>
              <a:rPr lang="en-US" altLang="ko-KR" sz="2400" dirty="0"/>
              <a:t>, </a:t>
            </a:r>
            <a:r>
              <a:rPr lang="ko-KR" altLang="en-US" sz="2400" dirty="0"/>
              <a:t>실고추 등을 넣는다</a:t>
            </a:r>
            <a:r>
              <a:rPr lang="en-US" altLang="ko-KR" sz="2400" dirty="0"/>
              <a:t>.</a:t>
            </a:r>
            <a:endParaRPr lang="ko-KR" altLang="en-US" sz="2400" dirty="0"/>
          </a:p>
        </p:txBody>
      </p:sp>
      <p:sp>
        <p:nvSpPr>
          <p:cNvPr id="197" name="타원 14"/>
          <p:cNvSpPr/>
          <p:nvPr/>
        </p:nvSpPr>
        <p:spPr>
          <a:xfrm rot="21600000">
            <a:off x="538701" y="365145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712804" y="219558"/>
            <a:ext cx="6329834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＇과정 '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의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sp>
        <p:nvSpPr>
          <p:cNvPr id="13" name="모서리가 둥근 직사각형 15"/>
          <p:cNvSpPr/>
          <p:nvPr/>
        </p:nvSpPr>
        <p:spPr>
          <a:xfrm>
            <a:off x="113207" y="3198036"/>
            <a:ext cx="8396611" cy="1809242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6" name="직사각형 16"/>
          <p:cNvSpPr txBox="1"/>
          <p:nvPr/>
        </p:nvSpPr>
        <p:spPr>
          <a:xfrm>
            <a:off x="327406" y="3299575"/>
            <a:ext cx="7961187" cy="160616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400" dirty="0"/>
              <a:t>10. </a:t>
            </a:r>
            <a:r>
              <a:rPr lang="ko-KR" altLang="en-US" sz="2400" dirty="0"/>
              <a:t>간장을 만들고 나면 메주가 남는다</a:t>
            </a:r>
            <a:r>
              <a:rPr lang="en-US" altLang="ko-KR" sz="2400" dirty="0"/>
              <a:t>. </a:t>
            </a:r>
            <a:r>
              <a:rPr lang="ko-KR" altLang="en-US" sz="2400" dirty="0"/>
              <a:t>이 메주를 건져 내어 잘게 으깨고</a:t>
            </a:r>
            <a:r>
              <a:rPr lang="en-US" altLang="ko-KR" sz="2400" dirty="0"/>
              <a:t>, </a:t>
            </a:r>
            <a:r>
              <a:rPr lang="ko-KR" altLang="en-US" sz="2400" dirty="0"/>
              <a:t>여기에 소금을 넣어서 잘 섞는다</a:t>
            </a:r>
            <a:r>
              <a:rPr lang="en-US" altLang="ko-KR" sz="2400" dirty="0"/>
              <a:t>. </a:t>
            </a:r>
            <a:r>
              <a:rPr lang="ko-KR" altLang="en-US" sz="2400" dirty="0"/>
              <a:t>이를 장독에 넣어 </a:t>
            </a:r>
            <a:r>
              <a:rPr lang="en-US" altLang="ko-KR" sz="2400" dirty="0"/>
              <a:t>1</a:t>
            </a:r>
            <a:r>
              <a:rPr lang="ko-KR" altLang="en-US" sz="2400" dirty="0"/>
              <a:t>개월 이상 숙성시키면</a:t>
            </a:r>
            <a:r>
              <a:rPr lang="en-US" altLang="ko-KR" sz="2400" dirty="0"/>
              <a:t>, </a:t>
            </a:r>
            <a:r>
              <a:rPr lang="ko-KR" altLang="en-US" sz="2400" dirty="0"/>
              <a:t>맛있는 된장이 완성된다</a:t>
            </a:r>
            <a:r>
              <a:rPr lang="en-US" altLang="ko-KR" sz="2400" dirty="0"/>
              <a:t>.</a:t>
            </a:r>
            <a:endParaRPr lang="ko-KR" altLang="en-US" sz="2400" dirty="0"/>
          </a:p>
        </p:txBody>
      </p:sp>
      <p:sp>
        <p:nvSpPr>
          <p:cNvPr id="21" name="모서리가 둥근 직사각형 15"/>
          <p:cNvSpPr/>
          <p:nvPr/>
        </p:nvSpPr>
        <p:spPr>
          <a:xfrm>
            <a:off x="113207" y="5204555"/>
            <a:ext cx="8396611" cy="1281338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 latinLnBrk="0"/>
            <a:r>
              <a:rPr lang="en-US" altLang="ko-KR" dirty="0"/>
              <a:t>12. </a:t>
            </a:r>
            <a:r>
              <a:rPr lang="ko-KR" altLang="en-US" dirty="0"/>
              <a:t>첫째</a:t>
            </a:r>
            <a:r>
              <a:rPr lang="en-US" altLang="ko-KR" dirty="0"/>
              <a:t>, </a:t>
            </a:r>
            <a:r>
              <a:rPr lang="ko-KR" altLang="en-US" dirty="0"/>
              <a:t>양파는 다지고 베이컨은 </a:t>
            </a:r>
            <a:r>
              <a:rPr lang="en-US" altLang="ko-KR" dirty="0"/>
              <a:t>1</a:t>
            </a:r>
            <a:r>
              <a:rPr lang="ko-KR" altLang="en-US" dirty="0"/>
              <a:t>센티미터 간격으로 썰어 주세요</a:t>
            </a:r>
            <a:r>
              <a:rPr lang="en-US" altLang="ko-KR" dirty="0"/>
              <a:t>. </a:t>
            </a:r>
            <a:r>
              <a:rPr lang="ko-KR" altLang="en-US" dirty="0"/>
              <a:t>둘째</a:t>
            </a:r>
            <a:r>
              <a:rPr lang="en-US" altLang="ko-KR" dirty="0"/>
              <a:t>, </a:t>
            </a:r>
            <a:r>
              <a:rPr lang="ko-KR" altLang="en-US" dirty="0"/>
              <a:t>큰 그릇에 </a:t>
            </a:r>
            <a:r>
              <a:rPr lang="ko-KR" altLang="en-US" dirty="0" smtClean="0"/>
              <a:t>달걀노른자</a:t>
            </a:r>
            <a:r>
              <a:rPr lang="en-US" altLang="ko-KR" dirty="0"/>
              <a:t>12. </a:t>
            </a:r>
            <a:r>
              <a:rPr lang="ko-KR" altLang="en-US" dirty="0"/>
              <a:t>첫째</a:t>
            </a:r>
            <a:r>
              <a:rPr lang="en-US" altLang="ko-KR" dirty="0"/>
              <a:t>, </a:t>
            </a:r>
            <a:r>
              <a:rPr lang="ko-KR" altLang="en-US" dirty="0"/>
              <a:t>양파는 다지고 베이컨은 </a:t>
            </a:r>
            <a:r>
              <a:rPr lang="en-US" altLang="ko-KR" dirty="0"/>
              <a:t>1</a:t>
            </a:r>
            <a:r>
              <a:rPr lang="ko-KR" altLang="en-US" dirty="0"/>
              <a:t>센티미터 간격으로 썰어 주세요</a:t>
            </a:r>
            <a:r>
              <a:rPr lang="en-US" altLang="ko-KR" dirty="0"/>
              <a:t>. </a:t>
            </a:r>
            <a:r>
              <a:rPr lang="ko-KR" altLang="en-US" dirty="0"/>
              <a:t>둘째</a:t>
            </a:r>
            <a:r>
              <a:rPr lang="en-US" altLang="ko-KR" dirty="0"/>
              <a:t>, </a:t>
            </a:r>
            <a:r>
              <a:rPr lang="ko-KR" altLang="en-US" dirty="0"/>
              <a:t>큰 그릇에 달걀노른자 </a:t>
            </a:r>
            <a:r>
              <a:rPr lang="en-US" altLang="ko-KR" dirty="0"/>
              <a:t>2</a:t>
            </a:r>
            <a:r>
              <a:rPr lang="ko-KR" altLang="en-US" dirty="0"/>
              <a:t>개</a:t>
            </a:r>
            <a:r>
              <a:rPr lang="en-US" altLang="ko-KR" dirty="0"/>
              <a:t>, </a:t>
            </a:r>
            <a:r>
              <a:rPr lang="ko-KR" altLang="en-US" dirty="0"/>
              <a:t>치즈 가루</a:t>
            </a:r>
            <a:r>
              <a:rPr lang="en-US" altLang="ko-KR" dirty="0"/>
              <a:t>, </a:t>
            </a:r>
            <a:r>
              <a:rPr lang="ko-KR" altLang="en-US" dirty="0"/>
              <a:t>소금</a:t>
            </a:r>
            <a:r>
              <a:rPr lang="en-US" altLang="ko-KR" dirty="0"/>
              <a:t>, </a:t>
            </a:r>
            <a:r>
              <a:rPr lang="ko-KR" altLang="en-US" dirty="0"/>
              <a:t>생크림을 넣고 </a:t>
            </a:r>
          </a:p>
          <a:p>
            <a:pPr fontAlgn="base" latinLnBrk="0"/>
            <a:r>
              <a:rPr lang="ko-KR" altLang="en-US" dirty="0" smtClean="0"/>
              <a:t> </a:t>
            </a:r>
            <a:r>
              <a:rPr lang="en-US" altLang="ko-KR" dirty="0"/>
              <a:t>2</a:t>
            </a:r>
            <a:r>
              <a:rPr lang="ko-KR" altLang="en-US" dirty="0"/>
              <a:t>개</a:t>
            </a:r>
            <a:r>
              <a:rPr lang="en-US" altLang="ko-KR" dirty="0"/>
              <a:t>, </a:t>
            </a:r>
            <a:r>
              <a:rPr lang="ko-KR" altLang="en-US" dirty="0"/>
              <a:t>치즈 가루</a:t>
            </a:r>
            <a:r>
              <a:rPr lang="en-US" altLang="ko-KR" dirty="0"/>
              <a:t>, </a:t>
            </a:r>
            <a:r>
              <a:rPr lang="ko-KR" altLang="en-US" dirty="0"/>
              <a:t>소금</a:t>
            </a:r>
            <a:r>
              <a:rPr lang="en-US" altLang="ko-KR" dirty="0"/>
              <a:t>, </a:t>
            </a:r>
            <a:r>
              <a:rPr lang="ko-KR" altLang="en-US" dirty="0"/>
              <a:t>생크림을 넣고 섞어주세요</a:t>
            </a:r>
          </a:p>
        </p:txBody>
      </p:sp>
      <p:sp>
        <p:nvSpPr>
          <p:cNvPr id="26" name="직사각형 16"/>
          <p:cNvSpPr txBox="1"/>
          <p:nvPr/>
        </p:nvSpPr>
        <p:spPr>
          <a:xfrm>
            <a:off x="327406" y="5204555"/>
            <a:ext cx="7961187" cy="118560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400" dirty="0" smtClean="0"/>
              <a:t>12. </a:t>
            </a:r>
            <a:r>
              <a:rPr lang="ko-KR" altLang="en-US" sz="2400" dirty="0" smtClean="0"/>
              <a:t>첫째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양파는 </a:t>
            </a:r>
            <a:r>
              <a:rPr lang="ko-KR" altLang="en-US" sz="2400" dirty="0"/>
              <a:t>다지고 베이컨은 </a:t>
            </a:r>
            <a:r>
              <a:rPr lang="en-US" altLang="ko-KR" sz="2400" dirty="0"/>
              <a:t>1</a:t>
            </a:r>
            <a:r>
              <a:rPr lang="ko-KR" altLang="en-US" sz="2400" dirty="0"/>
              <a:t>센티미터 간격으로 썰어 주세요</a:t>
            </a:r>
            <a:r>
              <a:rPr lang="en-US" altLang="ko-KR" sz="2400" dirty="0"/>
              <a:t>. </a:t>
            </a:r>
            <a:r>
              <a:rPr lang="ko-KR" altLang="en-US" sz="2400" dirty="0"/>
              <a:t>둘째</a:t>
            </a:r>
            <a:r>
              <a:rPr lang="en-US" altLang="ko-KR" sz="2400" dirty="0"/>
              <a:t>, </a:t>
            </a:r>
            <a:r>
              <a:rPr lang="ko-KR" altLang="en-US" sz="2400" dirty="0"/>
              <a:t>큰 그릇에 달걀노른자 </a:t>
            </a:r>
            <a:r>
              <a:rPr lang="en-US" altLang="ko-KR" sz="2400" dirty="0"/>
              <a:t>2</a:t>
            </a:r>
            <a:r>
              <a:rPr lang="ko-KR" altLang="en-US" sz="2400" dirty="0"/>
              <a:t>개</a:t>
            </a:r>
            <a:r>
              <a:rPr lang="en-US" altLang="ko-KR" sz="2400" dirty="0"/>
              <a:t>, </a:t>
            </a:r>
            <a:r>
              <a:rPr lang="ko-KR" altLang="en-US" sz="2400" dirty="0"/>
              <a:t>치즈 가루</a:t>
            </a:r>
            <a:r>
              <a:rPr lang="en-US" altLang="ko-KR" sz="2400" dirty="0"/>
              <a:t>, </a:t>
            </a:r>
            <a:r>
              <a:rPr lang="ko-KR" altLang="en-US" sz="2400" dirty="0"/>
              <a:t>소금</a:t>
            </a:r>
            <a:r>
              <a:rPr lang="en-US" altLang="ko-KR" sz="2400" dirty="0"/>
              <a:t>, </a:t>
            </a:r>
            <a:r>
              <a:rPr lang="ko-KR" altLang="en-US" sz="2400" dirty="0"/>
              <a:t>생크림을 넣고 섞어주세요</a:t>
            </a:r>
            <a:r>
              <a:rPr lang="en-US" altLang="ko-KR" sz="2400" dirty="0"/>
              <a:t>.</a:t>
            </a:r>
            <a:endParaRPr lang="ko-KR" altLang="en-US" sz="2400" dirty="0"/>
          </a:p>
          <a:p>
            <a:pPr algn="just" fontAlgn="base" latinLnBrk="0"/>
            <a:endParaRPr lang="ko-KR" altLang="en-US" sz="2400" dirty="0"/>
          </a:p>
          <a:p>
            <a:pPr algn="just" fontAlgn="base" latinLnBrk="0"/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9652566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/>
      <p:bldP spid="13" grpId="0" animBg="1"/>
      <p:bldP spid="16" grpId="0"/>
      <p:bldP spid="21" grpId="0" animBg="1"/>
      <p:bldP spid="2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42844" y="1055327"/>
            <a:ext cx="8501122" cy="33104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부연</a:t>
            </a:r>
            <a:r>
              <a:rPr lang="en-US" altLang="ko-K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ko-KR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상술</a:t>
            </a:r>
            <a:r>
              <a:rPr lang="ko-KR" altLang="en-US" sz="2400" dirty="0" smtClean="0">
                <a:solidFill>
                  <a:schemeClr val="tx1"/>
                </a:solidFill>
              </a:rPr>
              <a:t>은 </a:t>
            </a:r>
            <a:endParaRPr lang="en-US" altLang="ko-KR" sz="24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2400" b="1" u="sng" dirty="0" smtClean="0">
                <a:solidFill>
                  <a:schemeClr val="tx1"/>
                </a:solidFill>
              </a:rPr>
              <a:t>상대방이 이해하기 쉽도록 자세히 덧붙여 설명하는 방법</a:t>
            </a:r>
            <a:endParaRPr lang="en-US" altLang="ko-KR" sz="24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2400" b="1" u="sng" dirty="0" smtClean="0">
                <a:solidFill>
                  <a:schemeClr val="tx1"/>
                </a:solidFill>
              </a:rPr>
              <a:t>자세히 설명</a:t>
            </a:r>
            <a:endParaRPr lang="en-US" altLang="ko-KR" sz="2400" b="1" u="sng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2400" b="1" u="sng" dirty="0" smtClean="0">
                <a:solidFill>
                  <a:schemeClr val="tx1"/>
                </a:solidFill>
              </a:rPr>
              <a:t>더 알기 쉽게 구체적으로 풀어서 설명</a:t>
            </a:r>
            <a:endParaRPr lang="en-US" altLang="ko-KR" sz="2400" b="1" u="sng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2400" b="1" u="sng" dirty="0" smtClean="0">
                <a:solidFill>
                  <a:schemeClr val="tx1"/>
                </a:solidFill>
              </a:rPr>
              <a:t>읽는 이가 좀 더 쉽게 이해할 수 있도록 도움</a:t>
            </a:r>
            <a:endParaRPr lang="en-US" altLang="ko-KR" sz="2400" dirty="0" smtClean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42844" y="4464851"/>
            <a:ext cx="8501122" cy="20717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2400" dirty="0" smtClean="0">
                <a:solidFill>
                  <a:schemeClr val="tx1"/>
                </a:solidFill>
              </a:rPr>
              <a:t>세종 대왕 상은 한국 정부의 제의에 따라 유네스코</a:t>
            </a:r>
            <a:r>
              <a:rPr lang="en-US" altLang="ko-KR" sz="2400" dirty="0" smtClean="0">
                <a:solidFill>
                  <a:schemeClr val="tx1"/>
                </a:solidFill>
              </a:rPr>
              <a:t>(UNESCO)</a:t>
            </a:r>
            <a:r>
              <a:rPr lang="ko-KR" altLang="en-US" sz="2400" dirty="0" smtClean="0">
                <a:solidFill>
                  <a:schemeClr val="tx1"/>
                </a:solidFill>
              </a:rPr>
              <a:t>에서 만든 상이다</a:t>
            </a:r>
            <a:r>
              <a:rPr lang="en-US" altLang="ko-KR" sz="2400" dirty="0" smtClean="0">
                <a:solidFill>
                  <a:schemeClr val="tx1"/>
                </a:solidFill>
              </a:rPr>
              <a:t>. </a:t>
            </a:r>
            <a:r>
              <a:rPr lang="ko-KR" altLang="en-US" sz="2400" dirty="0" smtClean="0">
                <a:solidFill>
                  <a:schemeClr val="tx1"/>
                </a:solidFill>
              </a:rPr>
              <a:t>이 상은 한글 창제에 담긴 세종 대왕의 정신을 기리고</a:t>
            </a:r>
            <a:r>
              <a:rPr lang="en-US" altLang="ko-KR" sz="2400" dirty="0" smtClean="0">
                <a:solidFill>
                  <a:schemeClr val="tx1"/>
                </a:solidFill>
              </a:rPr>
              <a:t>, </a:t>
            </a:r>
            <a:r>
              <a:rPr lang="ko-KR" altLang="en-US" sz="2400" dirty="0" smtClean="0">
                <a:solidFill>
                  <a:schemeClr val="tx1"/>
                </a:solidFill>
              </a:rPr>
              <a:t>전 세계에서 문맹을 퇴치하기 위하여 헌신하는 개인</a:t>
            </a:r>
            <a:r>
              <a:rPr lang="en-US" altLang="ko-KR" sz="2400" dirty="0" smtClean="0">
                <a:solidFill>
                  <a:schemeClr val="tx1"/>
                </a:solidFill>
              </a:rPr>
              <a:t>, </a:t>
            </a:r>
            <a:r>
              <a:rPr lang="ko-KR" altLang="en-US" sz="2400" dirty="0" smtClean="0">
                <a:solidFill>
                  <a:schemeClr val="tx1"/>
                </a:solidFill>
              </a:rPr>
              <a:t>단체</a:t>
            </a:r>
            <a:r>
              <a:rPr lang="en-US" altLang="ko-KR" sz="2400" dirty="0" smtClean="0">
                <a:solidFill>
                  <a:schemeClr val="tx1"/>
                </a:solidFill>
              </a:rPr>
              <a:t>, </a:t>
            </a:r>
            <a:r>
              <a:rPr lang="ko-KR" altLang="en-US" sz="2400" dirty="0" smtClean="0">
                <a:solidFill>
                  <a:schemeClr val="tx1"/>
                </a:solidFill>
              </a:rPr>
              <a:t>기관들의 노력을 격려하기 위해 </a:t>
            </a:r>
            <a:r>
              <a:rPr lang="en-US" altLang="ko-KR" sz="2400" dirty="0" smtClean="0">
                <a:solidFill>
                  <a:schemeClr val="tx1"/>
                </a:solidFill>
              </a:rPr>
              <a:t>1989</a:t>
            </a:r>
            <a:r>
              <a:rPr lang="ko-KR" altLang="en-US" sz="2400" dirty="0" smtClean="0">
                <a:solidFill>
                  <a:schemeClr val="tx1"/>
                </a:solidFill>
              </a:rPr>
              <a:t>년 </a:t>
            </a:r>
            <a:r>
              <a:rPr lang="en-US" altLang="ko-KR" sz="2400" dirty="0" smtClean="0">
                <a:solidFill>
                  <a:schemeClr val="tx1"/>
                </a:solidFill>
              </a:rPr>
              <a:t>6</a:t>
            </a:r>
            <a:r>
              <a:rPr lang="ko-KR" altLang="en-US" sz="2400" dirty="0" smtClean="0">
                <a:solidFill>
                  <a:schemeClr val="tx1"/>
                </a:solidFill>
              </a:rPr>
              <a:t>월에 만들어졌으며</a:t>
            </a:r>
            <a:r>
              <a:rPr lang="en-US" altLang="ko-KR" sz="2400" dirty="0" smtClean="0">
                <a:solidFill>
                  <a:schemeClr val="tx1"/>
                </a:solidFill>
              </a:rPr>
              <a:t>, </a:t>
            </a:r>
            <a:r>
              <a:rPr lang="ko-KR" altLang="en-US" sz="2400" dirty="0" smtClean="0">
                <a:solidFill>
                  <a:schemeClr val="tx1"/>
                </a:solidFill>
              </a:rPr>
              <a:t>정식 이름은 ‘세종 대왕 문맹 퇴치 상’이다</a:t>
            </a:r>
            <a:r>
              <a:rPr lang="en-US" altLang="ko-KR" sz="2400" dirty="0" smtClean="0">
                <a:solidFill>
                  <a:schemeClr val="tx1"/>
                </a:solidFill>
              </a:rPr>
              <a:t>.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3897188" y="5311618"/>
            <a:ext cx="4613766" cy="772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타원 12"/>
          <p:cNvSpPr/>
          <p:nvPr/>
        </p:nvSpPr>
        <p:spPr>
          <a:xfrm>
            <a:off x="2611304" y="4882852"/>
            <a:ext cx="1285884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연결선 13"/>
          <p:cNvCxnSpPr/>
          <p:nvPr/>
        </p:nvCxnSpPr>
        <p:spPr>
          <a:xfrm>
            <a:off x="218680" y="5673253"/>
            <a:ext cx="8204351" cy="3178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218680" y="6028748"/>
            <a:ext cx="829227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253850" y="6384243"/>
            <a:ext cx="728667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그룹 11"/>
          <p:cNvGrpSpPr/>
          <p:nvPr/>
        </p:nvGrpSpPr>
        <p:grpSpPr>
          <a:xfrm>
            <a:off x="1224010" y="171726"/>
            <a:ext cx="2365447" cy="558800"/>
            <a:chOff x="466724" y="4798060"/>
            <a:chExt cx="1255396" cy="558800"/>
          </a:xfrm>
        </p:grpSpPr>
        <p:sp>
          <p:nvSpPr>
            <p:cNvPr id="15" name="모서리가 둥근 직사각형 14"/>
            <p:cNvSpPr/>
            <p:nvPr/>
          </p:nvSpPr>
          <p:spPr>
            <a:xfrm>
              <a:off x="466724" y="4798060"/>
              <a:ext cx="1255396" cy="558800"/>
            </a:xfrm>
            <a:prstGeom prst="roundRect">
              <a:avLst/>
            </a:prstGeom>
            <a:solidFill>
              <a:srgbClr val="DCC4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18" name="텍스트 개체 틀 55"/>
            <p:cNvSpPr txBox="1">
              <a:spLocks/>
            </p:cNvSpPr>
            <p:nvPr/>
          </p:nvSpPr>
          <p:spPr>
            <a:xfrm>
              <a:off x="669804" y="4864417"/>
              <a:ext cx="901122" cy="492443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 algn="ctr" fontAlgn="base">
                <a:spcBef>
                  <a:spcPct val="20000"/>
                </a:spcBef>
              </a:pPr>
              <a:r>
                <a:rPr lang="ko-KR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부연</a:t>
              </a:r>
              <a:r>
                <a:rPr lang="en-US" altLang="ko-KR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, </a:t>
              </a:r>
              <a:r>
                <a:rPr lang="ko-KR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상술 </a:t>
              </a:r>
            </a:p>
          </p:txBody>
        </p:sp>
      </p:grpSp>
      <p:sp>
        <p:nvSpPr>
          <p:cNvPr id="19" name="타원 18"/>
          <p:cNvSpPr/>
          <p:nvPr/>
        </p:nvSpPr>
        <p:spPr>
          <a:xfrm>
            <a:off x="357157" y="149469"/>
            <a:ext cx="768257" cy="582149"/>
          </a:xfrm>
          <a:prstGeom prst="ellipse">
            <a:avLst/>
          </a:prstGeom>
          <a:solidFill>
            <a:srgbClr val="7030A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/>
              <a:t>10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4075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3" grpId="0" animBg="1"/>
      <p:bldP spid="1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37" y="993725"/>
            <a:ext cx="7183955" cy="4733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0"/>
          </a:effectLst>
        </p:spPr>
      </p:pic>
      <p:sp>
        <p:nvSpPr>
          <p:cNvPr id="5" name="직사각형 4"/>
          <p:cNvSpPr/>
          <p:nvPr/>
        </p:nvSpPr>
        <p:spPr>
          <a:xfrm>
            <a:off x="2873963" y="5727014"/>
            <a:ext cx="38433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6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인과</a:t>
            </a:r>
            <a:r>
              <a:rPr lang="en-US" altLang="ko-KR" sz="6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6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대조</a:t>
            </a:r>
            <a:endParaRPr lang="ko-KR" altLang="en-US" sz="60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00" y="286871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+mj-ea"/>
                <a:ea typeface="+mj-ea"/>
              </a:rPr>
              <a:t>1. </a:t>
            </a:r>
            <a:r>
              <a:rPr lang="ko-KR" altLang="en-US" sz="2400" dirty="0" smtClean="0">
                <a:latin typeface="+mj-ea"/>
                <a:ea typeface="+mj-ea"/>
              </a:rPr>
              <a:t>다음 </a:t>
            </a:r>
            <a:r>
              <a:rPr lang="ko-KR" altLang="en-US" sz="2400" dirty="0">
                <a:latin typeface="+mj-ea"/>
                <a:ea typeface="+mj-ea"/>
              </a:rPr>
              <a:t>이미지는 어떤 설명 방법을 나타낸 것일까요</a:t>
            </a:r>
            <a:r>
              <a:rPr lang="en-US" altLang="ko-KR" sz="2400" dirty="0">
                <a:latin typeface="+mj-ea"/>
                <a:ea typeface="+mj-ea"/>
              </a:rPr>
              <a:t>?</a:t>
            </a:r>
            <a:endParaRPr lang="ko-KR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3959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212186" y="2659743"/>
            <a:ext cx="8342169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marR="76200" algn="just" fontAlgn="base">
              <a:lnSpc>
                <a:spcPct val="160000"/>
              </a:lnSpc>
            </a:pPr>
            <a:r>
              <a:rPr lang="ko-KR" altLang="en-US" b="1" kern="0" dirty="0" smtClean="0">
                <a:solidFill>
                  <a:srgbClr val="FF0000"/>
                </a:solidFill>
                <a:latin typeface="한양신명조"/>
                <a:ea typeface="한양신명조"/>
              </a:rPr>
              <a:t>혈구가 </a:t>
            </a:r>
            <a:r>
              <a:rPr lang="ko-KR" altLang="en-US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가지고 있는 항원의 유무에 의해 혈액형을 분류할 수 있다</a:t>
            </a:r>
            <a:r>
              <a:rPr lang="en-US" altLang="ko-KR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. </a:t>
            </a:r>
            <a:r>
              <a:rPr lang="ko-KR" altLang="en-US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혈액형을 구분함으로써 체계적으로 정리할 수 있다</a:t>
            </a:r>
            <a:r>
              <a:rPr lang="en-US" altLang="ko-KR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. </a:t>
            </a:r>
            <a:r>
              <a:rPr lang="en-US" altLang="ko-KR" b="1" kern="0" dirty="0" smtClean="0">
                <a:solidFill>
                  <a:srgbClr val="FF0000"/>
                </a:solidFill>
                <a:latin typeface="한양신명조"/>
                <a:ea typeface="한양신명조"/>
              </a:rPr>
              <a:t> - </a:t>
            </a:r>
            <a:endParaRPr lang="ko-KR" altLang="en-US" sz="1400" kern="0" dirty="0">
              <a:solidFill>
                <a:srgbClr val="000000"/>
              </a:solidFill>
              <a:latin typeface="바탕" panose="02030600000101010101" pitchFamily="18" charset="-127"/>
            </a:endParaRPr>
          </a:p>
          <a:p>
            <a:pPr marL="76200" marR="76200" algn="just" fontAlgn="base">
              <a:lnSpc>
                <a:spcPct val="160000"/>
              </a:lnSpc>
            </a:pPr>
            <a:r>
              <a:rPr lang="ko-KR" altLang="en-US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혈액형 별 특징을 나누어 분석할 수 있다</a:t>
            </a:r>
            <a:r>
              <a:rPr lang="en-US" altLang="ko-KR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. </a:t>
            </a:r>
            <a:r>
              <a:rPr lang="ko-KR" altLang="en-US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복잡한 </a:t>
            </a:r>
            <a:r>
              <a:rPr lang="ko-KR" altLang="en-US" b="1" kern="0" dirty="0" err="1">
                <a:solidFill>
                  <a:srgbClr val="FF0000"/>
                </a:solidFill>
                <a:latin typeface="한양신명조"/>
                <a:ea typeface="한양신명조"/>
              </a:rPr>
              <a:t>혈액형별</a:t>
            </a:r>
            <a:r>
              <a:rPr lang="ko-KR" altLang="en-US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 특징을 쉽게 정리하여 이해할 수 있다</a:t>
            </a:r>
            <a:r>
              <a:rPr lang="en-US" altLang="ko-KR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.</a:t>
            </a:r>
            <a:endParaRPr lang="ko-KR" altLang="en-US" sz="1400" kern="0" dirty="0">
              <a:solidFill>
                <a:srgbClr val="000000"/>
              </a:solidFill>
              <a:latin typeface="바탕" panose="02030600000101010101" pitchFamily="18" charset="-127"/>
            </a:endParaRPr>
          </a:p>
          <a:p>
            <a:pPr marL="76200" marR="76200" algn="just" fontAlgn="base">
              <a:lnSpc>
                <a:spcPct val="160000"/>
              </a:lnSpc>
            </a:pPr>
            <a:r>
              <a:rPr lang="ko-KR" altLang="en-US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각 혈액형 별 공통점과 차이점을 설명할 수 있다</a:t>
            </a:r>
            <a:r>
              <a:rPr lang="en-US" altLang="ko-KR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. </a:t>
            </a:r>
            <a:r>
              <a:rPr lang="ko-KR" altLang="en-US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혈액형 별 드러나는 특징의 공통점과 차이점을 견줌으로써 </a:t>
            </a:r>
            <a:r>
              <a:rPr lang="ko-KR" altLang="en-US" b="1" kern="0" dirty="0" err="1">
                <a:solidFill>
                  <a:srgbClr val="FF0000"/>
                </a:solidFill>
                <a:latin typeface="한양신명조"/>
                <a:ea typeface="한양신명조"/>
              </a:rPr>
              <a:t>혈액형별</a:t>
            </a:r>
            <a:r>
              <a:rPr lang="ko-KR" altLang="en-US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 성격의 특성을 이해하는데 도움이 된다</a:t>
            </a:r>
            <a:r>
              <a:rPr lang="en-US" altLang="ko-KR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.</a:t>
            </a:r>
            <a:endParaRPr lang="ko-KR" altLang="en-US" sz="1400" kern="0" spc="0" dirty="0">
              <a:solidFill>
                <a:srgbClr val="000000"/>
              </a:solidFill>
              <a:effectLst/>
              <a:latin typeface="바탕" panose="02030600000101010101" pitchFamily="18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856233"/>
              </p:ext>
            </p:extLst>
          </p:nvPr>
        </p:nvGraphicFramePr>
        <p:xfrm>
          <a:off x="1" y="0"/>
          <a:ext cx="9143999" cy="769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4090">
                  <a:extLst>
                    <a:ext uri="{9D8B030D-6E8A-4147-A177-3AD203B41FA5}">
                      <a16:colId xmlns:a16="http://schemas.microsoft.com/office/drawing/2014/main" val="884794861"/>
                    </a:ext>
                  </a:extLst>
                </a:gridCol>
                <a:gridCol w="4851909">
                  <a:extLst>
                    <a:ext uri="{9D8B030D-6E8A-4147-A177-3AD203B41FA5}">
                      <a16:colId xmlns:a16="http://schemas.microsoft.com/office/drawing/2014/main" val="130715409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249326342"/>
                    </a:ext>
                  </a:extLst>
                </a:gridCol>
              </a:tblGrid>
              <a:tr h="12045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3600" dirty="0" smtClean="0"/>
                        <a:t>설명 방법</a:t>
                      </a:r>
                      <a:endParaRPr lang="en-US" altLang="ko-KR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800" dirty="0" smtClean="0"/>
                        <a:t>이유</a:t>
                      </a:r>
                      <a:endParaRPr lang="ko-KR" alt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800" dirty="0" smtClean="0"/>
                        <a:t>효과</a:t>
                      </a:r>
                      <a:endParaRPr lang="ko-KR" altLang="en-US" sz="4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591601"/>
                  </a:ext>
                </a:extLst>
              </a:tr>
              <a:tr h="338503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 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422989"/>
                  </a:ext>
                </a:extLst>
              </a:tr>
              <a:tr h="3108414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59229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4773" y="2390864"/>
            <a:ext cx="1308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/>
              <a:t>인과</a:t>
            </a:r>
            <a:endParaRPr lang="ko-KR" alt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1413656" y="1648691"/>
            <a:ext cx="45312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여성이 흡연을 하면 거울에 비치는 모습처럼 끔찍한 결과를 가져온다는 것을 설명할 수 있다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158992" y="1320915"/>
            <a:ext cx="298500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여성의 노화의 원인이 흡연에 있었다는 것을 설명함으로써  문제를 해결할 수 있는 방법을 찾을 수 있다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92530" y="5088099"/>
            <a:ext cx="1135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/>
              <a:t>대조</a:t>
            </a:r>
            <a:endParaRPr lang="ko-KR" alt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320752" y="4606435"/>
            <a:ext cx="45312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흡연을 하기 전의 아름다운 모습과 흡연 후 끔찍하게 </a:t>
            </a:r>
            <a:r>
              <a:rPr lang="ko-KR" altLang="en-US" sz="2800" dirty="0"/>
              <a:t>변</a:t>
            </a:r>
            <a:r>
              <a:rPr lang="ko-KR" altLang="en-US" sz="2800" dirty="0" smtClean="0"/>
              <a:t>해버린 모습의 차이점을 설명할 수 있다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158993" y="4606435"/>
            <a:ext cx="28794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흡연이 여성의 미모에 미치는  심각성을 설명할 수 있다</a:t>
            </a:r>
            <a:r>
              <a:rPr lang="en-US" altLang="ko-KR" sz="2800" dirty="0" smtClean="0"/>
              <a:t>.</a:t>
            </a:r>
            <a:r>
              <a:rPr lang="ko-KR" altLang="en-US" sz="2800" dirty="0" smtClean="0"/>
              <a:t> 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2437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7" name="내용 개체 틀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41" y="1600200"/>
            <a:ext cx="3877917" cy="2195513"/>
          </a:xfrm>
        </p:spPr>
      </p:pic>
      <p:sp>
        <p:nvSpPr>
          <p:cNvPr id="9" name="직사각형 8"/>
          <p:cNvSpPr/>
          <p:nvPr/>
        </p:nvSpPr>
        <p:spPr>
          <a:xfrm>
            <a:off x="3559763" y="5574324"/>
            <a:ext cx="28762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6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분 류</a:t>
            </a:r>
            <a:endParaRPr lang="ko-KR" altLang="en-US" sz="60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89" y="910808"/>
            <a:ext cx="7606738" cy="46635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8435" y="249229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+mj-ea"/>
                <a:ea typeface="+mj-ea"/>
              </a:rPr>
              <a:t>2. </a:t>
            </a:r>
            <a:r>
              <a:rPr lang="ko-KR" altLang="en-US" sz="2400" dirty="0" smtClean="0">
                <a:latin typeface="+mj-ea"/>
                <a:ea typeface="+mj-ea"/>
              </a:rPr>
              <a:t>다음 </a:t>
            </a:r>
            <a:r>
              <a:rPr lang="ko-KR" altLang="en-US" sz="2400" dirty="0">
                <a:latin typeface="+mj-ea"/>
                <a:ea typeface="+mj-ea"/>
              </a:rPr>
              <a:t>이미지는 어떤 설명 방법을 나타낸 것일까요</a:t>
            </a:r>
            <a:r>
              <a:rPr lang="en-US" altLang="ko-KR" sz="2400" dirty="0">
                <a:latin typeface="+mj-ea"/>
                <a:ea typeface="+mj-ea"/>
              </a:rPr>
              <a:t>?</a:t>
            </a:r>
            <a:endParaRPr lang="ko-KR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5200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77"/>
          <p:cNvGrpSpPr/>
          <p:nvPr/>
        </p:nvGrpSpPr>
        <p:grpSpPr>
          <a:xfrm>
            <a:off x="411481" y="1600201"/>
            <a:ext cx="8122920" cy="2077562"/>
            <a:chOff x="1966912" y="1528763"/>
            <a:chExt cx="6397625" cy="399428"/>
          </a:xfrm>
        </p:grpSpPr>
        <p:sp>
          <p:nvSpPr>
            <p:cNvPr id="41" name="TextBox 40"/>
            <p:cNvSpPr txBox="1"/>
            <p:nvPr/>
          </p:nvSpPr>
          <p:spPr>
            <a:xfrm>
              <a:off x="1966912" y="1528763"/>
              <a:ext cx="6397625" cy="397032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p:spPr>
          <p:txBody>
            <a:bodyPr wrap="square" lIns="72000" rIns="72000" rtlCol="0">
              <a:no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/>
            <a:p>
              <a:pPr>
                <a:lnSpc>
                  <a:spcPct val="110000"/>
                </a:lnSpc>
              </a:pPr>
              <a:endParaRPr lang="ko-KR" altLang="ko-KR" spc="-13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cxnSp>
          <p:nvCxnSpPr>
            <p:cNvPr id="42" name="직선 연결선 41"/>
            <p:cNvCxnSpPr/>
            <p:nvPr/>
          </p:nvCxnSpPr>
          <p:spPr>
            <a:xfrm>
              <a:off x="1966912" y="1928191"/>
              <a:ext cx="6396494" cy="0"/>
            </a:xfrm>
            <a:prstGeom prst="line">
              <a:avLst/>
            </a:prstGeom>
            <a:ln w="1016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연결선 42"/>
            <p:cNvCxnSpPr/>
            <p:nvPr/>
          </p:nvCxnSpPr>
          <p:spPr>
            <a:xfrm>
              <a:off x="1966912" y="1543889"/>
              <a:ext cx="6396494" cy="0"/>
            </a:xfrm>
            <a:prstGeom prst="line">
              <a:avLst/>
            </a:prstGeom>
            <a:ln w="1016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텍스트 개체 틀 2"/>
          <p:cNvSpPr>
            <a:spLocks noGrp="1"/>
          </p:cNvSpPr>
          <p:nvPr>
            <p:ph type="body" sz="quarter" idx="16"/>
          </p:nvPr>
        </p:nvSpPr>
        <p:spPr>
          <a:xfrm>
            <a:off x="8110071" y="481280"/>
            <a:ext cx="971550" cy="209127"/>
          </a:xfrm>
        </p:spPr>
        <p:txBody>
          <a:bodyPr/>
          <a:lstStyle/>
          <a:p>
            <a:r>
              <a:rPr lang="en-US" altLang="ko-KR" spc="-150" dirty="0"/>
              <a:t>180~190</a:t>
            </a:r>
            <a:r>
              <a:rPr lang="ko-KR" altLang="en-US" b="1" spc="-150" dirty="0"/>
              <a:t>쪽</a:t>
            </a:r>
          </a:p>
        </p:txBody>
      </p:sp>
      <p:sp>
        <p:nvSpPr>
          <p:cNvPr id="32" name="텍스트 개체 틀 20"/>
          <p:cNvSpPr>
            <a:spLocks noGrp="1"/>
          </p:cNvSpPr>
          <p:nvPr>
            <p:ph type="body" sz="quarter" idx="10"/>
          </p:nvPr>
        </p:nvSpPr>
        <p:spPr>
          <a:xfrm>
            <a:off x="-1" y="73099"/>
            <a:ext cx="7132115" cy="983382"/>
          </a:xfrm>
        </p:spPr>
        <p:txBody>
          <a:bodyPr/>
          <a:lstStyle/>
          <a:p>
            <a:pPr>
              <a:buNone/>
            </a:pPr>
            <a:r>
              <a:rPr lang="en-US" altLang="ko-KR" sz="2400" dirty="0"/>
              <a:t>(1) </a:t>
            </a:r>
            <a:r>
              <a:rPr lang="ko-KR" altLang="en-US" sz="2400" dirty="0"/>
              <a:t>설명문 읽기</a:t>
            </a:r>
          </a:p>
          <a:p>
            <a:pPr>
              <a:buNone/>
            </a:pPr>
            <a:endParaRPr lang="ko-KR" altLang="en-US" sz="2400" dirty="0"/>
          </a:p>
        </p:txBody>
      </p:sp>
      <p:sp>
        <p:nvSpPr>
          <p:cNvPr id="116" name="모서리가 둥근 직사각형 115"/>
          <p:cNvSpPr/>
          <p:nvPr/>
        </p:nvSpPr>
        <p:spPr>
          <a:xfrm>
            <a:off x="5170517" y="4819304"/>
            <a:ext cx="2164080" cy="82296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모서리가 둥근 직사각형 43"/>
          <p:cNvSpPr/>
          <p:nvPr/>
        </p:nvSpPr>
        <p:spPr>
          <a:xfrm>
            <a:off x="548640" y="1752601"/>
            <a:ext cx="1203960" cy="606136"/>
          </a:xfrm>
          <a:prstGeom prst="roundRect">
            <a:avLst/>
          </a:prstGeom>
          <a:solidFill>
            <a:srgbClr val="FFFFE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600932" y="1804154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 latinLnBrk="0"/>
            <a:r>
              <a:rPr lang="ko-KR" altLang="en-US" sz="2400" b="1" dirty="0" smtClean="0">
                <a:solidFill>
                  <a:srgbClr val="002060"/>
                </a:solidFill>
              </a:rPr>
              <a:t>머리말</a:t>
            </a:r>
            <a:endParaRPr lang="ko-KR" altLang="en-US" sz="2400" b="1" dirty="0">
              <a:solidFill>
                <a:srgbClr val="002060"/>
              </a:solidFill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2087880" y="1644134"/>
            <a:ext cx="62026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0">
              <a:lnSpc>
                <a:spcPct val="150000"/>
              </a:lnSpc>
              <a:buClr>
                <a:schemeClr val="accent5"/>
              </a:buClr>
              <a:buFont typeface="Wingdings" pitchFamily="2" charset="2"/>
              <a:buChar char="§"/>
            </a:pPr>
            <a:r>
              <a:rPr lang="ko-KR" altLang="en-US" sz="2400" b="1" dirty="0" smtClean="0"/>
              <a:t> </a:t>
            </a:r>
            <a:r>
              <a:rPr lang="ko-KR" altLang="en-US" sz="2800" b="1" dirty="0" smtClean="0"/>
              <a:t>읽는 이의 관심 유도</a:t>
            </a:r>
            <a:endParaRPr lang="en-US" altLang="ko-KR" sz="2800" b="1" dirty="0" smtClean="0"/>
          </a:p>
          <a:p>
            <a:pPr fontAlgn="base" latinLnBrk="0">
              <a:lnSpc>
                <a:spcPct val="150000"/>
              </a:lnSpc>
              <a:buClr>
                <a:schemeClr val="accent5"/>
              </a:buClr>
              <a:buFont typeface="Wingdings" pitchFamily="2" charset="2"/>
              <a:buChar char="§"/>
            </a:pPr>
            <a:r>
              <a:rPr lang="ko-KR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글을 쓴 목적과 동기를 밝힘</a:t>
            </a:r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fontAlgn="base" latinLnBrk="0">
              <a:lnSpc>
                <a:spcPct val="150000"/>
              </a:lnSpc>
              <a:buClr>
                <a:schemeClr val="accent5"/>
              </a:buClr>
              <a:buFont typeface="Wingdings" pitchFamily="2" charset="2"/>
              <a:buChar char="§"/>
            </a:pPr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설명할 대상을 소개함</a:t>
            </a:r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5" name="그룹 77"/>
          <p:cNvGrpSpPr/>
          <p:nvPr/>
        </p:nvGrpSpPr>
        <p:grpSpPr>
          <a:xfrm>
            <a:off x="434735" y="4001923"/>
            <a:ext cx="8122920" cy="2667817"/>
            <a:chOff x="1966912" y="1528763"/>
            <a:chExt cx="6397625" cy="399428"/>
          </a:xfrm>
        </p:grpSpPr>
        <p:sp>
          <p:nvSpPr>
            <p:cNvPr id="48" name="TextBox 47"/>
            <p:cNvSpPr txBox="1"/>
            <p:nvPr/>
          </p:nvSpPr>
          <p:spPr>
            <a:xfrm>
              <a:off x="1966912" y="1528763"/>
              <a:ext cx="6397625" cy="397032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p:spPr>
          <p:txBody>
            <a:bodyPr wrap="square" lIns="72000" rIns="72000" rtlCol="0">
              <a:no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/>
            <a:p>
              <a:pPr>
                <a:lnSpc>
                  <a:spcPct val="110000"/>
                </a:lnSpc>
              </a:pPr>
              <a:endParaRPr lang="ko-KR" altLang="ko-KR" spc="-13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cxnSp>
          <p:nvCxnSpPr>
            <p:cNvPr id="50" name="직선 연결선 49"/>
            <p:cNvCxnSpPr/>
            <p:nvPr/>
          </p:nvCxnSpPr>
          <p:spPr>
            <a:xfrm>
              <a:off x="1966912" y="1928191"/>
              <a:ext cx="6396494" cy="0"/>
            </a:xfrm>
            <a:prstGeom prst="line">
              <a:avLst/>
            </a:prstGeom>
            <a:ln w="1016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직선 연결선 50"/>
            <p:cNvCxnSpPr/>
            <p:nvPr/>
          </p:nvCxnSpPr>
          <p:spPr>
            <a:xfrm>
              <a:off x="1966912" y="1543889"/>
              <a:ext cx="6396494" cy="0"/>
            </a:xfrm>
            <a:prstGeom prst="line">
              <a:avLst/>
            </a:prstGeom>
            <a:ln w="1016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모서리가 둥근 직사각형 58"/>
          <p:cNvSpPr/>
          <p:nvPr/>
        </p:nvSpPr>
        <p:spPr>
          <a:xfrm>
            <a:off x="529937" y="4193481"/>
            <a:ext cx="1203960" cy="588125"/>
          </a:xfrm>
          <a:prstGeom prst="roundRect">
            <a:avLst/>
          </a:prstGeom>
          <a:solidFill>
            <a:srgbClr val="FFFFE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직사각형 59"/>
          <p:cNvSpPr/>
          <p:nvPr/>
        </p:nvSpPr>
        <p:spPr>
          <a:xfrm>
            <a:off x="520208" y="4256710"/>
            <a:ext cx="118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 latinLnBrk="0"/>
            <a:r>
              <a:rPr lang="ko-KR" altLang="en-US" sz="2400" b="1" dirty="0" smtClean="0">
                <a:solidFill>
                  <a:srgbClr val="002060"/>
                </a:solidFill>
              </a:rPr>
              <a:t>본문</a:t>
            </a:r>
          </a:p>
        </p:txBody>
      </p:sp>
      <p:sp>
        <p:nvSpPr>
          <p:cNvPr id="101" name="텍스트 개체 틀 3"/>
          <p:cNvSpPr>
            <a:spLocks noGrp="1"/>
          </p:cNvSpPr>
          <p:nvPr>
            <p:ph type="body" sz="quarter" idx="13"/>
          </p:nvPr>
        </p:nvSpPr>
        <p:spPr>
          <a:xfrm>
            <a:off x="0" y="943888"/>
            <a:ext cx="8675688" cy="430887"/>
          </a:xfrm>
        </p:spPr>
        <p:txBody>
          <a:bodyPr/>
          <a:lstStyle/>
          <a:p>
            <a:pPr fontAlgn="base">
              <a:buNone/>
            </a:pPr>
            <a:r>
              <a:rPr lang="en-US" altLang="ko-KR" b="1" dirty="0" smtClean="0"/>
              <a:t>2. </a:t>
            </a:r>
            <a:r>
              <a:rPr lang="ko-KR" altLang="en-US" b="1" dirty="0" smtClean="0"/>
              <a:t>설명문의 구성</a:t>
            </a:r>
            <a:endParaRPr lang="ko-KR" altLang="en-US" b="1" dirty="0"/>
          </a:p>
        </p:txBody>
      </p:sp>
      <p:sp>
        <p:nvSpPr>
          <p:cNvPr id="47" name="직사각형 46"/>
          <p:cNvSpPr/>
          <p:nvPr/>
        </p:nvSpPr>
        <p:spPr>
          <a:xfrm>
            <a:off x="1829099" y="3976081"/>
            <a:ext cx="6846589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0">
              <a:lnSpc>
                <a:spcPct val="150000"/>
              </a:lnSpc>
              <a:buClr>
                <a:schemeClr val="accent5"/>
              </a:buClr>
              <a:buFont typeface="Wingdings" pitchFamily="2" charset="2"/>
              <a:buChar char="§"/>
            </a:pPr>
            <a:r>
              <a:rPr lang="ko-KR" altLang="en-US" sz="2400" b="1" dirty="0" smtClean="0"/>
              <a:t> </a:t>
            </a:r>
            <a:r>
              <a:rPr lang="ko-KR" alt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대상을 구체적으로 설명함</a:t>
            </a:r>
            <a:r>
              <a:rPr lang="en-US" altLang="ko-KR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fontAlgn="base" latinLnBrk="0">
              <a:lnSpc>
                <a:spcPct val="150000"/>
              </a:lnSpc>
              <a:buClr>
                <a:schemeClr val="accent5"/>
              </a:buClr>
              <a:buFont typeface="Wingdings" pitchFamily="2" charset="2"/>
              <a:buChar char="§"/>
            </a:pPr>
            <a:r>
              <a:rPr lang="en-US" altLang="ko-KR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적절한 설명 방법을 사용하여 대상을 알기 쉽게 풀어 설명하고</a:t>
            </a:r>
            <a:r>
              <a:rPr lang="en-US" altLang="ko-KR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상세하게 전개함</a:t>
            </a:r>
            <a:r>
              <a:rPr lang="en-US" altLang="ko-KR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r>
              <a:rPr lang="ko-KR" alt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altLang="ko-KR" sz="2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11523"/>
          <a:stretch>
            <a:fillRect/>
          </a:stretch>
        </p:blipFill>
        <p:spPr bwMode="auto">
          <a:xfrm>
            <a:off x="6948489" y="1151573"/>
            <a:ext cx="1213114" cy="93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2" cstate="print">
            <a:lum bright="18000"/>
          </a:blip>
          <a:srcRect b="11523"/>
          <a:stretch>
            <a:fillRect/>
          </a:stretch>
        </p:blipFill>
        <p:spPr bwMode="auto">
          <a:xfrm flipH="1">
            <a:off x="7736378" y="2957264"/>
            <a:ext cx="730569" cy="56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7" name="내용 개체 틀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26" y="1600200"/>
            <a:ext cx="3951547" cy="2195513"/>
          </a:xfrm>
        </p:spPr>
      </p:pic>
      <p:pic>
        <p:nvPicPr>
          <p:cNvPr id="8" name="내용 개체 틀 7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726" y="1600200"/>
            <a:ext cx="3951547" cy="2195513"/>
          </a:xfr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26" y="1600200"/>
            <a:ext cx="8008883" cy="3389971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3190486" y="5503986"/>
            <a:ext cx="28762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6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분 석</a:t>
            </a:r>
            <a:endParaRPr lang="ko-KR" altLang="en-US" sz="60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3866" y="174909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+mj-ea"/>
                <a:ea typeface="+mj-ea"/>
              </a:rPr>
              <a:t>3. </a:t>
            </a:r>
            <a:r>
              <a:rPr lang="ko-KR" altLang="en-US" sz="2400" dirty="0" smtClean="0">
                <a:latin typeface="+mj-ea"/>
                <a:ea typeface="+mj-ea"/>
              </a:rPr>
              <a:t>다음 </a:t>
            </a:r>
            <a:r>
              <a:rPr lang="ko-KR" altLang="en-US" sz="2400" dirty="0">
                <a:latin typeface="+mj-ea"/>
                <a:ea typeface="+mj-ea"/>
              </a:rPr>
              <a:t>이미지는 어떤 설명 방법을 나타낸 것일까요</a:t>
            </a:r>
            <a:r>
              <a:rPr lang="en-US" altLang="ko-KR" sz="2400" dirty="0">
                <a:latin typeface="+mj-ea"/>
                <a:ea typeface="+mj-ea"/>
              </a:rPr>
              <a:t>?</a:t>
            </a:r>
            <a:endParaRPr lang="ko-KR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7240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ko-KR" altLang="en-US" sz="40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16832"/>
            <a:ext cx="8208912" cy="4320480"/>
          </a:xfrm>
        </p:spPr>
      </p:pic>
      <p:sp>
        <p:nvSpPr>
          <p:cNvPr id="3" name="직사각형 2"/>
          <p:cNvSpPr/>
          <p:nvPr/>
        </p:nvSpPr>
        <p:spPr>
          <a:xfrm>
            <a:off x="1918029" y="5526449"/>
            <a:ext cx="60964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6000" dirty="0">
                <a:latin typeface="HY견고딕" panose="02030600000101010101" pitchFamily="18" charset="-127"/>
                <a:ea typeface="HY견고딕" panose="02030600000101010101" pitchFamily="18" charset="-127"/>
              </a:rPr>
              <a:t>비 교</a:t>
            </a:r>
            <a:r>
              <a:rPr lang="en-US" altLang="ko-KR" sz="6000" dirty="0">
                <a:latin typeface="HY견고딕" panose="02030600000101010101" pitchFamily="18" charset="-127"/>
                <a:ea typeface="HY견고딕" panose="02030600000101010101" pitchFamily="18" charset="-127"/>
              </a:rPr>
              <a:t>-</a:t>
            </a:r>
            <a:r>
              <a:rPr lang="ko-KR" altLang="en-US" sz="6000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공통점</a:t>
            </a:r>
          </a:p>
        </p:txBody>
      </p:sp>
      <p:pic>
        <p:nvPicPr>
          <p:cNvPr id="5" name="내용 개체 틀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52" y="2069232"/>
            <a:ext cx="8208912" cy="4320480"/>
          </a:xfr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17" y="1065520"/>
            <a:ext cx="8213271" cy="43085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01" y="178199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+mj-ea"/>
                <a:ea typeface="+mj-ea"/>
              </a:rPr>
              <a:t>4. </a:t>
            </a:r>
            <a:r>
              <a:rPr lang="ko-KR" altLang="en-US" sz="2400" dirty="0" smtClean="0">
                <a:latin typeface="+mj-ea"/>
                <a:ea typeface="+mj-ea"/>
              </a:rPr>
              <a:t>다음 </a:t>
            </a:r>
            <a:r>
              <a:rPr lang="ko-KR" altLang="en-US" sz="2400" dirty="0">
                <a:latin typeface="+mj-ea"/>
                <a:ea typeface="+mj-ea"/>
              </a:rPr>
              <a:t>이미지는 어떤 설명 방법을 나타낸 것일까요</a:t>
            </a:r>
            <a:r>
              <a:rPr lang="en-US" altLang="ko-KR" sz="2400" dirty="0">
                <a:latin typeface="+mj-ea"/>
                <a:ea typeface="+mj-ea"/>
              </a:rPr>
              <a:t>?</a:t>
            </a:r>
            <a:endParaRPr lang="ko-KR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5543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04" y="982785"/>
            <a:ext cx="7634514" cy="474980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580292" y="5732585"/>
            <a:ext cx="79218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5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분 류 </a:t>
            </a:r>
            <a:r>
              <a:rPr lang="en-US" altLang="ko-KR" sz="5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5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분석</a:t>
            </a:r>
            <a:r>
              <a:rPr lang="en-US" altLang="ko-KR" sz="5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5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비교</a:t>
            </a:r>
            <a:r>
              <a:rPr lang="ko-KR" altLang="en-US" sz="40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˙</a:t>
            </a:r>
            <a:r>
              <a:rPr lang="ko-KR" altLang="en-US" sz="5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대조</a:t>
            </a:r>
            <a:endParaRPr lang="ko-KR" altLang="en-US" sz="54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224" y="181364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+mj-ea"/>
                <a:ea typeface="+mj-ea"/>
              </a:rPr>
              <a:t>5. </a:t>
            </a:r>
            <a:r>
              <a:rPr lang="ko-KR" altLang="en-US" sz="2400" dirty="0" smtClean="0">
                <a:latin typeface="+mj-ea"/>
                <a:ea typeface="+mj-ea"/>
              </a:rPr>
              <a:t>다음 </a:t>
            </a:r>
            <a:r>
              <a:rPr lang="ko-KR" altLang="en-US" sz="2400" dirty="0">
                <a:latin typeface="+mj-ea"/>
                <a:ea typeface="+mj-ea"/>
              </a:rPr>
              <a:t>이미지는 어떤 설명 방법을 나타낸 것일까요</a:t>
            </a:r>
            <a:r>
              <a:rPr lang="en-US" altLang="ko-KR" sz="2400" dirty="0">
                <a:latin typeface="+mj-ea"/>
                <a:ea typeface="+mj-ea"/>
              </a:rPr>
              <a:t>?</a:t>
            </a:r>
            <a:endParaRPr lang="ko-KR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8920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212186" y="2659743"/>
            <a:ext cx="8342169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marR="76200" algn="just" fontAlgn="base">
              <a:lnSpc>
                <a:spcPct val="160000"/>
              </a:lnSpc>
            </a:pPr>
            <a:r>
              <a:rPr lang="ko-KR" altLang="en-US" b="1" kern="0" dirty="0" smtClean="0">
                <a:solidFill>
                  <a:srgbClr val="FF0000"/>
                </a:solidFill>
                <a:latin typeface="한양신명조"/>
                <a:ea typeface="한양신명조"/>
              </a:rPr>
              <a:t>혈구가 </a:t>
            </a:r>
            <a:r>
              <a:rPr lang="ko-KR" altLang="en-US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가지고 있는 항원의 유무에 의해 혈액형을 분류할 수 있다</a:t>
            </a:r>
            <a:r>
              <a:rPr lang="en-US" altLang="ko-KR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. </a:t>
            </a:r>
            <a:r>
              <a:rPr lang="ko-KR" altLang="en-US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혈액형을 구분함으로써 체계적으로 정리할 수 있다</a:t>
            </a:r>
            <a:r>
              <a:rPr lang="en-US" altLang="ko-KR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. </a:t>
            </a:r>
            <a:r>
              <a:rPr lang="en-US" altLang="ko-KR" b="1" kern="0" dirty="0" smtClean="0">
                <a:solidFill>
                  <a:srgbClr val="FF0000"/>
                </a:solidFill>
                <a:latin typeface="한양신명조"/>
                <a:ea typeface="한양신명조"/>
              </a:rPr>
              <a:t> - </a:t>
            </a:r>
            <a:endParaRPr lang="ko-KR" altLang="en-US" sz="1400" kern="0" dirty="0">
              <a:solidFill>
                <a:srgbClr val="000000"/>
              </a:solidFill>
              <a:latin typeface="바탕" panose="02030600000101010101" pitchFamily="18" charset="-127"/>
            </a:endParaRPr>
          </a:p>
          <a:p>
            <a:pPr marL="76200" marR="76200" algn="just" fontAlgn="base">
              <a:lnSpc>
                <a:spcPct val="160000"/>
              </a:lnSpc>
            </a:pPr>
            <a:r>
              <a:rPr lang="ko-KR" altLang="en-US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혈액형 별 특징을 나누어 분석할 수 있다</a:t>
            </a:r>
            <a:r>
              <a:rPr lang="en-US" altLang="ko-KR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. </a:t>
            </a:r>
            <a:r>
              <a:rPr lang="ko-KR" altLang="en-US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복잡한 </a:t>
            </a:r>
            <a:r>
              <a:rPr lang="ko-KR" altLang="en-US" b="1" kern="0" dirty="0" err="1">
                <a:solidFill>
                  <a:srgbClr val="FF0000"/>
                </a:solidFill>
                <a:latin typeface="한양신명조"/>
                <a:ea typeface="한양신명조"/>
              </a:rPr>
              <a:t>혈액형별</a:t>
            </a:r>
            <a:r>
              <a:rPr lang="ko-KR" altLang="en-US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 특징을 쉽게 정리하여 이해할 수 있다</a:t>
            </a:r>
            <a:r>
              <a:rPr lang="en-US" altLang="ko-KR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.</a:t>
            </a:r>
            <a:endParaRPr lang="ko-KR" altLang="en-US" sz="1400" kern="0" dirty="0">
              <a:solidFill>
                <a:srgbClr val="000000"/>
              </a:solidFill>
              <a:latin typeface="바탕" panose="02030600000101010101" pitchFamily="18" charset="-127"/>
            </a:endParaRPr>
          </a:p>
          <a:p>
            <a:pPr marL="76200" marR="76200" algn="just" fontAlgn="base">
              <a:lnSpc>
                <a:spcPct val="160000"/>
              </a:lnSpc>
            </a:pPr>
            <a:r>
              <a:rPr lang="ko-KR" altLang="en-US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각 혈액형 별 공통점과 차이점을 설명할 수 있다</a:t>
            </a:r>
            <a:r>
              <a:rPr lang="en-US" altLang="ko-KR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. </a:t>
            </a:r>
            <a:r>
              <a:rPr lang="ko-KR" altLang="en-US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혈액형 별 드러나는 특징의 공통점과 차이점을 견줌으로써 </a:t>
            </a:r>
            <a:r>
              <a:rPr lang="ko-KR" altLang="en-US" b="1" kern="0" dirty="0" err="1">
                <a:solidFill>
                  <a:srgbClr val="FF0000"/>
                </a:solidFill>
                <a:latin typeface="한양신명조"/>
                <a:ea typeface="한양신명조"/>
              </a:rPr>
              <a:t>혈액형별</a:t>
            </a:r>
            <a:r>
              <a:rPr lang="ko-KR" altLang="en-US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 성격의 특성을 이해하는데 도움이 된다</a:t>
            </a:r>
            <a:r>
              <a:rPr lang="en-US" altLang="ko-KR" b="1" kern="0" dirty="0">
                <a:solidFill>
                  <a:srgbClr val="FF0000"/>
                </a:solidFill>
                <a:latin typeface="한양신명조"/>
                <a:ea typeface="한양신명조"/>
              </a:rPr>
              <a:t>.</a:t>
            </a:r>
            <a:endParaRPr lang="ko-KR" altLang="en-US" sz="1400" kern="0" spc="0" dirty="0">
              <a:solidFill>
                <a:srgbClr val="000000"/>
              </a:solidFill>
              <a:effectLst/>
              <a:latin typeface="바탕" panose="02030600000101010101" pitchFamily="18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11134"/>
              </p:ext>
            </p:extLst>
          </p:nvPr>
        </p:nvGraphicFramePr>
        <p:xfrm>
          <a:off x="1" y="0"/>
          <a:ext cx="9143999" cy="7182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4090">
                  <a:extLst>
                    <a:ext uri="{9D8B030D-6E8A-4147-A177-3AD203B41FA5}">
                      <a16:colId xmlns:a16="http://schemas.microsoft.com/office/drawing/2014/main" val="884794861"/>
                    </a:ext>
                  </a:extLst>
                </a:gridCol>
                <a:gridCol w="4851909">
                  <a:extLst>
                    <a:ext uri="{9D8B030D-6E8A-4147-A177-3AD203B41FA5}">
                      <a16:colId xmlns:a16="http://schemas.microsoft.com/office/drawing/2014/main" val="130715409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249326342"/>
                    </a:ext>
                  </a:extLst>
                </a:gridCol>
              </a:tblGrid>
              <a:tr h="12045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3600" dirty="0" smtClean="0"/>
                        <a:t>설명 방법</a:t>
                      </a:r>
                      <a:endParaRPr lang="en-US" altLang="ko-KR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800" dirty="0" smtClean="0"/>
                        <a:t>이유</a:t>
                      </a:r>
                      <a:endParaRPr lang="ko-KR" alt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800" dirty="0" smtClean="0"/>
                        <a:t>효과</a:t>
                      </a:r>
                      <a:endParaRPr lang="ko-KR" altLang="en-US" sz="4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591601"/>
                  </a:ext>
                </a:extLst>
              </a:tr>
              <a:tr h="286998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 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422989"/>
                  </a:ext>
                </a:extLst>
              </a:tr>
              <a:tr h="3108414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59229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4773" y="2390864"/>
            <a:ext cx="1308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/>
              <a:t>분류</a:t>
            </a:r>
            <a:endParaRPr lang="ko-KR" alt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1533312" y="1891568"/>
            <a:ext cx="45312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혈구가 가지고 있는 항원의 유무를 기준으로 혈액형을 나눌 수 있다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158993" y="1617363"/>
            <a:ext cx="28794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혈액형을 구분함으로써 체계적으로 정리하여 이해할 수 있다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92530" y="5088099"/>
            <a:ext cx="1135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/>
              <a:t>분석</a:t>
            </a:r>
            <a:endParaRPr lang="ko-KR" alt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320752" y="4606435"/>
            <a:ext cx="45312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혈액형 별 </a:t>
            </a:r>
            <a:r>
              <a:rPr lang="ko-KR" altLang="en-US" sz="2800" dirty="0"/>
              <a:t>중요하게 생각하는 </a:t>
            </a:r>
            <a:r>
              <a:rPr lang="ko-KR" altLang="en-US" sz="2800" dirty="0" smtClean="0"/>
              <a:t>것을 요소별로 자세히 나누어 설명할 수 있다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264504" y="4287879"/>
            <a:ext cx="28794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복잡한 혈액형 별 특징을 정리하여 쉽고 자세하게 이해할 수 있다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4266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227562"/>
              </p:ext>
            </p:extLst>
          </p:nvPr>
        </p:nvGraphicFramePr>
        <p:xfrm>
          <a:off x="237392" y="1203836"/>
          <a:ext cx="8361486" cy="47747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4357">
                  <a:extLst>
                    <a:ext uri="{9D8B030D-6E8A-4147-A177-3AD203B41FA5}">
                      <a16:colId xmlns:a16="http://schemas.microsoft.com/office/drawing/2014/main" val="884794861"/>
                    </a:ext>
                  </a:extLst>
                </a:gridCol>
                <a:gridCol w="3785366">
                  <a:extLst>
                    <a:ext uri="{9D8B030D-6E8A-4147-A177-3AD203B41FA5}">
                      <a16:colId xmlns:a16="http://schemas.microsoft.com/office/drawing/2014/main" val="130715409"/>
                    </a:ext>
                  </a:extLst>
                </a:gridCol>
                <a:gridCol w="3311763">
                  <a:extLst>
                    <a:ext uri="{9D8B030D-6E8A-4147-A177-3AD203B41FA5}">
                      <a16:colId xmlns:a16="http://schemas.microsoft.com/office/drawing/2014/main" val="2249326342"/>
                    </a:ext>
                  </a:extLst>
                </a:gridCol>
              </a:tblGrid>
              <a:tr h="72251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3600" dirty="0" smtClean="0"/>
                        <a:t>설명 방법</a:t>
                      </a:r>
                      <a:endParaRPr lang="en-US" altLang="ko-KR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800" dirty="0" smtClean="0"/>
                        <a:t>이유</a:t>
                      </a:r>
                      <a:endParaRPr lang="ko-KR" alt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4800" dirty="0" smtClean="0"/>
                        <a:t>효과</a:t>
                      </a:r>
                      <a:endParaRPr lang="ko-KR" altLang="en-US" sz="4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591601"/>
                  </a:ext>
                </a:extLst>
              </a:tr>
              <a:tr h="358599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 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422989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57649" y="3111089"/>
            <a:ext cx="13088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 smtClean="0"/>
              <a:t>비교</a:t>
            </a:r>
            <a:endParaRPr lang="en-US" altLang="ko-KR" sz="3600" dirty="0" smtClean="0"/>
          </a:p>
          <a:p>
            <a:r>
              <a:rPr lang="ko-KR" altLang="en-US" sz="3600" dirty="0" smtClean="0"/>
              <a:t>대조</a:t>
            </a:r>
            <a:endParaRPr lang="ko-KR" alt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1666532" y="3091896"/>
            <a:ext cx="35134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각 혈액형 별 공통점과 차이점을 견주어 설명할 수 있다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605080" y="2876452"/>
            <a:ext cx="28794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혈액형 별 성격의 특성을 이해하는 데 도움이 된다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82337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7" name="내용 개체 틀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41" y="1600200"/>
            <a:ext cx="3877917" cy="2195513"/>
          </a:xfrm>
        </p:spPr>
      </p:pic>
      <p:sp>
        <p:nvSpPr>
          <p:cNvPr id="9" name="직사각형 8"/>
          <p:cNvSpPr/>
          <p:nvPr/>
        </p:nvSpPr>
        <p:spPr>
          <a:xfrm>
            <a:off x="2476499" y="5664200"/>
            <a:ext cx="41950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6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비교</a:t>
            </a:r>
            <a:r>
              <a:rPr lang="en-US" altLang="ko-KR" sz="6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6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대조</a:t>
            </a:r>
            <a:endParaRPr lang="ko-KR" altLang="en-US" sz="60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27" y="1193800"/>
            <a:ext cx="8071945" cy="447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224" y="204291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+mj-ea"/>
                <a:ea typeface="+mj-ea"/>
              </a:rPr>
              <a:t>6. </a:t>
            </a:r>
            <a:r>
              <a:rPr lang="ko-KR" altLang="en-US" sz="2400" dirty="0" smtClean="0">
                <a:latin typeface="+mj-ea"/>
                <a:ea typeface="+mj-ea"/>
              </a:rPr>
              <a:t>다음 </a:t>
            </a:r>
            <a:r>
              <a:rPr lang="ko-KR" altLang="en-US" sz="2400" dirty="0">
                <a:latin typeface="+mj-ea"/>
                <a:ea typeface="+mj-ea"/>
              </a:rPr>
              <a:t>이미지는 어떤 설명 방법을 나타낸 것일까요</a:t>
            </a:r>
            <a:r>
              <a:rPr lang="en-US" altLang="ko-KR" sz="2400" dirty="0">
                <a:latin typeface="+mj-ea"/>
                <a:ea typeface="+mj-ea"/>
              </a:rPr>
              <a:t>?</a:t>
            </a:r>
            <a:endParaRPr lang="ko-KR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7405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/>
      </p:pic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11" y="1168671"/>
            <a:ext cx="7420708" cy="3740727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743217" y="5163378"/>
            <a:ext cx="60964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6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대 조</a:t>
            </a:r>
            <a:r>
              <a:rPr lang="en-US" altLang="ko-KR" sz="60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-</a:t>
            </a:r>
            <a:r>
              <a:rPr lang="ko-KR" altLang="en-US" sz="6000" dirty="0" smtClean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차이점</a:t>
            </a:r>
            <a:endParaRPr lang="ko-KR" altLang="en-US" sz="6000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9809" y="216532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+mj-ea"/>
                <a:ea typeface="+mj-ea"/>
              </a:rPr>
              <a:t>7. </a:t>
            </a:r>
            <a:r>
              <a:rPr lang="ko-KR" altLang="en-US" sz="2400" dirty="0" smtClean="0">
                <a:latin typeface="+mj-ea"/>
                <a:ea typeface="+mj-ea"/>
              </a:rPr>
              <a:t>다음 </a:t>
            </a:r>
            <a:r>
              <a:rPr lang="ko-KR" altLang="en-US" sz="2400" dirty="0">
                <a:latin typeface="+mj-ea"/>
                <a:ea typeface="+mj-ea"/>
              </a:rPr>
              <a:t>이미지는 어떤 설명 방법을 나타낸 것일까요</a:t>
            </a:r>
            <a:r>
              <a:rPr lang="en-US" altLang="ko-KR" sz="2400" dirty="0">
                <a:latin typeface="+mj-ea"/>
                <a:ea typeface="+mj-ea"/>
              </a:rPr>
              <a:t>?</a:t>
            </a:r>
            <a:endParaRPr lang="ko-KR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572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60627" y="266323"/>
            <a:ext cx="8229600" cy="796908"/>
          </a:xfrm>
        </p:spPr>
        <p:txBody>
          <a:bodyPr>
            <a:noAutofit/>
          </a:bodyPr>
          <a:lstStyle/>
          <a:p>
            <a:pPr algn="l"/>
            <a:r>
              <a:rPr lang="ko-KR" altLang="en-US" sz="2400" dirty="0" smtClean="0">
                <a:latin typeface="+mj-ea"/>
              </a:rPr>
              <a:t>의미를 읽고 해당하는 설명 방법을 맞추시오</a:t>
            </a:r>
            <a:r>
              <a:rPr lang="en-US" altLang="ko-KR" sz="2400" dirty="0" smtClean="0">
                <a:latin typeface="+mj-ea"/>
              </a:rPr>
              <a:t>.</a:t>
            </a:r>
            <a:endParaRPr lang="ko-KR" altLang="en-US" sz="2400" dirty="0">
              <a:latin typeface="+mj-ea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506803"/>
              </p:ext>
            </p:extLst>
          </p:nvPr>
        </p:nvGraphicFramePr>
        <p:xfrm>
          <a:off x="300010" y="1141884"/>
          <a:ext cx="8143932" cy="535785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80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3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5785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spc="-130" baseline="0" dirty="0" smtClean="0"/>
                        <a:t>설명하고자 하는 대상의 뜻과 의미를 밝히는 방법</a:t>
                      </a:r>
                      <a:endParaRPr lang="ko-KR" altLang="en-US" sz="2400" b="1" spc="-130" baseline="0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5785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dirty="0" smtClean="0"/>
                        <a:t>구체적인 예를 들어 설명하는 방법</a:t>
                      </a:r>
                      <a:endParaRPr lang="ko-KR" altLang="en-US" sz="2400" b="1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5785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dirty="0" smtClean="0"/>
                        <a:t>둘 이상의 대상이 가진 공통점을 밝히는 방법</a:t>
                      </a:r>
                      <a:endParaRPr lang="ko-KR" altLang="en-US" sz="2400" b="1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5785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dirty="0" smtClean="0"/>
                        <a:t>둘 이상의 대상이 가진 차이점을 밝히는 방법</a:t>
                      </a:r>
                      <a:endParaRPr lang="ko-KR" altLang="en-US" sz="2400" b="1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5785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dirty="0" smtClean="0"/>
                        <a:t>대상을 일정한 기준에 따라 나누거나 묶는 방법</a:t>
                      </a:r>
                      <a:endParaRPr lang="ko-KR" altLang="en-US" sz="2400" b="1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5785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dirty="0" smtClean="0"/>
                        <a:t>전체를 부분으로 쪼개어 설명하는 방법</a:t>
                      </a:r>
                      <a:endParaRPr lang="ko-KR" altLang="en-US" sz="2400" b="1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5785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dirty="0" smtClean="0"/>
                        <a:t>여러 가지 예나 사실을 늘어놓아 설명하는 방법</a:t>
                      </a:r>
                      <a:endParaRPr lang="ko-KR" altLang="en-US" sz="2400" b="1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5785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dirty="0" smtClean="0"/>
                        <a:t>원인과 결과의 관계로 설명하는 방법</a:t>
                      </a:r>
                      <a:endParaRPr lang="ko-KR" altLang="en-US" sz="2400" b="1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5785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dirty="0" smtClean="0"/>
                        <a:t>남의 말이나 글을 끌어와서 설명하는 방법</a:t>
                      </a:r>
                      <a:endParaRPr lang="ko-KR" altLang="en-US" sz="2400" b="1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35785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400" b="1" dirty="0" smtClean="0"/>
                        <a:t>이해하기 쉽도록 자세히 덧붙여 설명하는 방법</a:t>
                      </a:r>
                      <a:endParaRPr lang="ko-KR" altLang="en-US" sz="2400" b="1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1448" y="1141884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smtClean="0">
                <a:solidFill>
                  <a:srgbClr val="FF0000"/>
                </a:solidFill>
              </a:rPr>
              <a:t>정의</a:t>
            </a:r>
            <a:endParaRPr lang="ko-KR" altLang="en-US" sz="2400" b="1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448" y="1713388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smtClean="0">
                <a:solidFill>
                  <a:srgbClr val="FF0000"/>
                </a:solidFill>
              </a:rPr>
              <a:t>예시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48" y="2213454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smtClean="0">
                <a:solidFill>
                  <a:srgbClr val="FF0000"/>
                </a:solidFill>
              </a:rPr>
              <a:t>비교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448" y="2784958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smtClean="0">
                <a:solidFill>
                  <a:srgbClr val="FF0000"/>
                </a:solidFill>
              </a:rPr>
              <a:t>대조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1448" y="3285024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smtClean="0">
                <a:solidFill>
                  <a:srgbClr val="FF0000"/>
                </a:solidFill>
              </a:rPr>
              <a:t>분류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448" y="3856528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smtClean="0">
                <a:solidFill>
                  <a:srgbClr val="FF0000"/>
                </a:solidFill>
              </a:rPr>
              <a:t>분석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9385" y="4428032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열거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1448" y="4928098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인과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1448" y="5499602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smtClean="0">
                <a:solidFill>
                  <a:srgbClr val="FF0000"/>
                </a:solidFill>
              </a:rPr>
              <a:t>인용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0010" y="5999668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</a:rPr>
              <a:t>부연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,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상술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2" t="22414" r="28985" b="25033"/>
          <a:stretch/>
        </p:blipFill>
        <p:spPr>
          <a:xfrm>
            <a:off x="398928" y="-54860"/>
            <a:ext cx="1163459" cy="1079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70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/>
      </p:pic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484" y="-1"/>
            <a:ext cx="7640516" cy="6740013"/>
          </a:xfrm>
          <a:prstGeom prst="rect">
            <a:avLst/>
          </a:prstGeom>
        </p:spPr>
      </p:pic>
      <p:cxnSp>
        <p:nvCxnSpPr>
          <p:cNvPr id="7" name="직선 연결선 6"/>
          <p:cNvCxnSpPr/>
          <p:nvPr/>
        </p:nvCxnSpPr>
        <p:spPr>
          <a:xfrm>
            <a:off x="4728151" y="579882"/>
            <a:ext cx="2755801" cy="220522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4728151" y="1682496"/>
            <a:ext cx="2755801" cy="329031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 flipV="1">
            <a:off x="4679236" y="579881"/>
            <a:ext cx="2873356" cy="220989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 flipV="1">
            <a:off x="4728151" y="1682495"/>
            <a:ext cx="2755801" cy="220522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V="1">
            <a:off x="4679236" y="3909822"/>
            <a:ext cx="2804716" cy="112198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4679236" y="6142858"/>
            <a:ext cx="2804716" cy="899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직사각형 2"/>
          <p:cNvSpPr/>
          <p:nvPr/>
        </p:nvSpPr>
        <p:spPr>
          <a:xfrm>
            <a:off x="1" y="0"/>
            <a:ext cx="150196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 smtClean="0"/>
              <a:t>목적</a:t>
            </a:r>
            <a:endParaRPr lang="en-US" altLang="ko-KR" sz="4000" dirty="0" smtClean="0"/>
          </a:p>
          <a:p>
            <a:pPr algn="ctr"/>
            <a:r>
              <a:rPr lang="ko-KR" altLang="en-US" dirty="0" smtClean="0"/>
              <a:t>이나</a:t>
            </a:r>
            <a:r>
              <a:rPr lang="ko-KR" altLang="en-US" sz="4000" dirty="0" smtClean="0"/>
              <a:t> </a:t>
            </a:r>
            <a:endParaRPr lang="en-US" altLang="ko-KR" sz="4000" dirty="0" smtClean="0"/>
          </a:p>
          <a:p>
            <a:pPr algn="ctr"/>
            <a:r>
              <a:rPr lang="ko-KR" altLang="en-US" sz="4000" dirty="0" smtClean="0"/>
              <a:t>상황</a:t>
            </a:r>
            <a:r>
              <a:rPr lang="ko-KR" altLang="en-US" dirty="0" smtClean="0"/>
              <a:t>에</a:t>
            </a:r>
            <a:r>
              <a:rPr lang="ko-KR" altLang="en-US" sz="4000" dirty="0" smtClean="0"/>
              <a:t> </a:t>
            </a:r>
            <a:r>
              <a:rPr lang="ko-KR" altLang="en-US" dirty="0" smtClean="0"/>
              <a:t>맞는</a:t>
            </a:r>
            <a:r>
              <a:rPr lang="ko-KR" altLang="en-US" sz="4000" dirty="0" smtClean="0"/>
              <a:t> </a:t>
            </a:r>
            <a:endParaRPr lang="en-US" altLang="ko-KR" sz="4000" dirty="0" smtClean="0"/>
          </a:p>
          <a:p>
            <a:pPr algn="ctr"/>
            <a:r>
              <a:rPr lang="ko-KR" altLang="en-US" sz="4000" dirty="0" smtClean="0"/>
              <a:t>설명 방법 </a:t>
            </a:r>
            <a:r>
              <a:rPr lang="ko-KR" altLang="en-US" dirty="0" smtClean="0"/>
              <a:t>정리하기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3506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텍스트 개체 틀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" name="텍스트 개체 틀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ko-KR" altLang="en-US" dirty="0"/>
          </a:p>
        </p:txBody>
      </p:sp>
      <p:grpSp>
        <p:nvGrpSpPr>
          <p:cNvPr id="14" name="그룹 77"/>
          <p:cNvGrpSpPr/>
          <p:nvPr/>
        </p:nvGrpSpPr>
        <p:grpSpPr>
          <a:xfrm>
            <a:off x="409545" y="1452431"/>
            <a:ext cx="8122920" cy="3805369"/>
            <a:chOff x="1966912" y="1528763"/>
            <a:chExt cx="6397625" cy="399428"/>
          </a:xfrm>
        </p:grpSpPr>
        <p:sp>
          <p:nvSpPr>
            <p:cNvPr id="15" name="TextBox 14"/>
            <p:cNvSpPr txBox="1"/>
            <p:nvPr/>
          </p:nvSpPr>
          <p:spPr>
            <a:xfrm>
              <a:off x="1966912" y="1528763"/>
              <a:ext cx="6397625" cy="397032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p:spPr>
          <p:txBody>
            <a:bodyPr wrap="square" lIns="72000" rIns="72000" rtlCol="0">
              <a:no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/>
            <a:p>
              <a:pPr>
                <a:lnSpc>
                  <a:spcPct val="110000"/>
                </a:lnSpc>
              </a:pPr>
              <a:endParaRPr lang="ko-KR" altLang="ko-KR" spc="-13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cxnSp>
          <p:nvCxnSpPr>
            <p:cNvPr id="16" name="직선 연결선 15"/>
            <p:cNvCxnSpPr/>
            <p:nvPr/>
          </p:nvCxnSpPr>
          <p:spPr>
            <a:xfrm>
              <a:off x="1966912" y="1928191"/>
              <a:ext cx="6396494" cy="0"/>
            </a:xfrm>
            <a:prstGeom prst="line">
              <a:avLst/>
            </a:prstGeom>
            <a:ln w="1016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>
              <a:off x="1966912" y="1543889"/>
              <a:ext cx="6396494" cy="0"/>
            </a:xfrm>
            <a:prstGeom prst="line">
              <a:avLst/>
            </a:prstGeom>
            <a:ln w="1016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모서리가 둥근 직사각형 17"/>
          <p:cNvSpPr/>
          <p:nvPr/>
        </p:nvSpPr>
        <p:spPr>
          <a:xfrm>
            <a:off x="409545" y="1655302"/>
            <a:ext cx="1203960" cy="572885"/>
          </a:xfrm>
          <a:prstGeom prst="roundRect">
            <a:avLst/>
          </a:prstGeom>
          <a:solidFill>
            <a:srgbClr val="FFFFE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460114" y="1715169"/>
            <a:ext cx="1127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0"/>
            <a:r>
              <a:rPr lang="ko-KR" altLang="en-US" sz="2400" b="1" dirty="0" smtClean="0">
                <a:solidFill>
                  <a:srgbClr val="002060"/>
                </a:solidFill>
              </a:rPr>
              <a:t>맺음말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1780544" y="1651438"/>
            <a:ext cx="661041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0">
              <a:lnSpc>
                <a:spcPct val="150000"/>
              </a:lnSpc>
              <a:buClr>
                <a:schemeClr val="accent5"/>
              </a:buClr>
              <a:buFont typeface="Wingdings" pitchFamily="2" charset="2"/>
              <a:buChar char="§"/>
            </a:pPr>
            <a:r>
              <a:rPr lang="ko-KR" altLang="en-US" sz="2400" b="1" dirty="0" smtClean="0"/>
              <a:t> </a:t>
            </a:r>
            <a:r>
              <a:rPr lang="ko-KR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본문에서 설명한 내용을 요약∙정리함</a:t>
            </a:r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fontAlgn="base" latinLnBrk="0">
              <a:lnSpc>
                <a:spcPct val="150000"/>
              </a:lnSpc>
              <a:buClr>
                <a:schemeClr val="accent5"/>
              </a:buClr>
              <a:buFont typeface="Wingdings" pitchFamily="2" charset="2"/>
              <a:buChar char="§"/>
            </a:pPr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핵심 사항을 다시 강조함</a:t>
            </a:r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fontAlgn="base" latinLnBrk="0">
              <a:lnSpc>
                <a:spcPct val="150000"/>
              </a:lnSpc>
              <a:buClr>
                <a:schemeClr val="accent5"/>
              </a:buClr>
              <a:buFont typeface="Wingdings" pitchFamily="2" charset="2"/>
              <a:buChar char="§"/>
            </a:pPr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독자에 대한 당부 내용을 덧붙이기도 함</a:t>
            </a:r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1" name="텍스트 개체 틀 3"/>
          <p:cNvSpPr>
            <a:spLocks noGrp="1"/>
          </p:cNvSpPr>
          <p:nvPr>
            <p:ph type="body" sz="quarter" idx="13"/>
          </p:nvPr>
        </p:nvSpPr>
        <p:spPr>
          <a:xfrm>
            <a:off x="0" y="943888"/>
            <a:ext cx="8675688" cy="430887"/>
          </a:xfrm>
        </p:spPr>
        <p:txBody>
          <a:bodyPr/>
          <a:lstStyle/>
          <a:p>
            <a:pPr fontAlgn="base">
              <a:buNone/>
            </a:pPr>
            <a:r>
              <a:rPr lang="en-US" altLang="ko-KR" b="1" dirty="0" smtClean="0"/>
              <a:t>2. </a:t>
            </a:r>
            <a:r>
              <a:rPr lang="ko-KR" altLang="en-US" b="1" dirty="0" smtClean="0"/>
              <a:t>설명문의 구성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42801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548640" y="1643380"/>
            <a:ext cx="8031480" cy="4986020"/>
            <a:chOff x="673427" y="2483223"/>
            <a:chExt cx="7797145" cy="1891553"/>
          </a:xfrm>
        </p:grpSpPr>
        <p:sp>
          <p:nvSpPr>
            <p:cNvPr id="83" name="모서리가 둥근 직사각형 82"/>
            <p:cNvSpPr/>
            <p:nvPr/>
          </p:nvSpPr>
          <p:spPr>
            <a:xfrm>
              <a:off x="730670" y="2519082"/>
              <a:ext cx="7739902" cy="1855694"/>
            </a:xfrm>
            <a:prstGeom prst="roundRect">
              <a:avLst>
                <a:gd name="adj" fmla="val 6448"/>
              </a:avLst>
            </a:prstGeom>
            <a:solidFill>
              <a:srgbClr val="F14757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ko-KR" altLang="en-US" b="1" dirty="0" smtClean="0"/>
            </a:p>
          </p:txBody>
        </p:sp>
        <p:sp>
          <p:nvSpPr>
            <p:cNvPr id="84" name="모서리가 둥근 직사각형 83"/>
            <p:cNvSpPr/>
            <p:nvPr/>
          </p:nvSpPr>
          <p:spPr>
            <a:xfrm>
              <a:off x="673427" y="2483223"/>
              <a:ext cx="7752322" cy="1856863"/>
            </a:xfrm>
            <a:prstGeom prst="roundRect">
              <a:avLst>
                <a:gd name="adj" fmla="val 6562"/>
              </a:avLst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50000"/>
                </a:lnSpc>
                <a:buSzPct val="80000"/>
              </a:pPr>
              <a:endParaRPr lang="ko-KR" altLang="en-US" b="1" dirty="0" smtClean="0">
                <a:solidFill>
                  <a:schemeClr val="lt1"/>
                </a:solidFill>
              </a:endParaRPr>
            </a:p>
          </p:txBody>
        </p:sp>
      </p:grpSp>
      <p:sp>
        <p:nvSpPr>
          <p:cNvPr id="52" name="텍스트 개체 틀 51"/>
          <p:cNvSpPr>
            <a:spLocks noGrp="1"/>
          </p:cNvSpPr>
          <p:nvPr>
            <p:ph type="body" sz="quarter" idx="16"/>
          </p:nvPr>
        </p:nvSpPr>
        <p:spPr>
          <a:xfrm>
            <a:off x="8122751" y="476673"/>
            <a:ext cx="971550" cy="189533"/>
          </a:xfrm>
        </p:spPr>
        <p:txBody>
          <a:bodyPr/>
          <a:lstStyle/>
          <a:p>
            <a:r>
              <a:rPr lang="en-US" altLang="ko-KR" spc="-150" dirty="0"/>
              <a:t>180~190</a:t>
            </a:r>
            <a:r>
              <a:rPr lang="ko-KR" altLang="en-US" b="1" spc="-150" dirty="0"/>
              <a:t>쪽</a:t>
            </a:r>
          </a:p>
        </p:txBody>
      </p:sp>
      <p:sp>
        <p:nvSpPr>
          <p:cNvPr id="51" name="텍스트 개체 틀 50"/>
          <p:cNvSpPr>
            <a:spLocks noGrp="1"/>
          </p:cNvSpPr>
          <p:nvPr>
            <p:ph type="body" sz="quarter" idx="13"/>
          </p:nvPr>
        </p:nvSpPr>
        <p:spPr>
          <a:xfrm>
            <a:off x="0" y="943888"/>
            <a:ext cx="8675688" cy="430887"/>
          </a:xfrm>
        </p:spPr>
        <p:txBody>
          <a:bodyPr/>
          <a:lstStyle/>
          <a:p>
            <a:pPr fontAlgn="base">
              <a:buNone/>
            </a:pPr>
            <a:r>
              <a:rPr lang="en-US" altLang="ko-KR" b="1" dirty="0"/>
              <a:t>3. </a:t>
            </a:r>
            <a:r>
              <a:rPr lang="ko-KR" altLang="en-US" b="1" dirty="0"/>
              <a:t>설명문을 읽는 방법</a:t>
            </a:r>
          </a:p>
        </p:txBody>
      </p:sp>
      <p:sp>
        <p:nvSpPr>
          <p:cNvPr id="26" name="텍스트 개체 틀 49"/>
          <p:cNvSpPr>
            <a:spLocks noGrp="1"/>
          </p:cNvSpPr>
          <p:nvPr>
            <p:ph type="body" sz="quarter" idx="10"/>
          </p:nvPr>
        </p:nvSpPr>
        <p:spPr>
          <a:xfrm>
            <a:off x="0" y="125351"/>
            <a:ext cx="7380312" cy="983382"/>
          </a:xfrm>
        </p:spPr>
        <p:txBody>
          <a:bodyPr/>
          <a:lstStyle/>
          <a:p>
            <a:pPr>
              <a:buNone/>
            </a:pPr>
            <a:r>
              <a:rPr lang="en-US" altLang="ko-KR" sz="2400" dirty="0"/>
              <a:t>(1) </a:t>
            </a:r>
            <a:r>
              <a:rPr lang="ko-KR" altLang="en-US" sz="2400" dirty="0"/>
              <a:t>설명문 읽기</a:t>
            </a:r>
          </a:p>
          <a:p>
            <a:pPr>
              <a:buNone/>
            </a:pPr>
            <a:endParaRPr lang="ko-KR" altLang="en-US" sz="2400" dirty="0"/>
          </a:p>
        </p:txBody>
      </p:sp>
      <p:sp>
        <p:nvSpPr>
          <p:cNvPr id="85" name="직사각형 84"/>
          <p:cNvSpPr/>
          <p:nvPr/>
        </p:nvSpPr>
        <p:spPr>
          <a:xfrm>
            <a:off x="557083" y="1752344"/>
            <a:ext cx="102556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Clr>
                <a:schemeClr val="accent5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altLang="ko-KR" sz="35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ko-KR" sz="35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1556099" y="1850798"/>
            <a:ext cx="6424812" cy="570284"/>
          </a:xfrm>
          <a:prstGeom prst="rect">
            <a:avLst/>
          </a:prstGeom>
          <a:solidFill>
            <a:schemeClr val="bg1">
              <a:lumMod val="85000"/>
              <a:alpha val="46000"/>
            </a:schemeClr>
          </a:solidFill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342900" indent="-342900" fontAlgn="base">
              <a:spcBef>
                <a:spcPct val="20000"/>
              </a:spcBef>
            </a:pPr>
            <a:r>
              <a:rPr lang="ko-KR" altLang="en-US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설명 대상 및 글의 </a:t>
            </a:r>
            <a:r>
              <a:rPr lang="ko-KR" altLang="en-US" sz="2400" b="1" spc="-130" dirty="0" smtClean="0">
                <a:solidFill>
                  <a:srgbClr val="00B050"/>
                </a:solidFill>
                <a:latin typeface="+mn-ea"/>
              </a:rPr>
              <a:t>구조</a:t>
            </a:r>
            <a:r>
              <a:rPr lang="ko-KR" altLang="en-US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를 파악하며 읽는다</a:t>
            </a:r>
            <a:r>
              <a:rPr lang="en-US" altLang="ko-KR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. 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553619" y="2497025"/>
            <a:ext cx="102556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Clr>
                <a:schemeClr val="accent5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altLang="ko-KR" sz="35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ko-KR" sz="35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552635" y="2595479"/>
            <a:ext cx="6424812" cy="570284"/>
          </a:xfrm>
          <a:prstGeom prst="rect">
            <a:avLst/>
          </a:prstGeom>
          <a:solidFill>
            <a:schemeClr val="bg1">
              <a:lumMod val="85000"/>
              <a:alpha val="46000"/>
            </a:schemeClr>
          </a:solidFill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342900" indent="-342900" fontAlgn="base">
              <a:spcBef>
                <a:spcPct val="20000"/>
              </a:spcBef>
            </a:pPr>
            <a:r>
              <a:rPr lang="ko-KR" altLang="en-US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글에 사용된 </a:t>
            </a:r>
            <a:r>
              <a:rPr lang="ko-KR" altLang="en-US" sz="2400" b="1" spc="-130" dirty="0" smtClean="0">
                <a:solidFill>
                  <a:srgbClr val="00B050"/>
                </a:solidFill>
                <a:latin typeface="+mn-ea"/>
              </a:rPr>
              <a:t>설명 방법</a:t>
            </a:r>
            <a:r>
              <a:rPr lang="ko-KR" altLang="en-US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을 파악하며 읽는다</a:t>
            </a:r>
            <a:r>
              <a:rPr lang="en-US" altLang="ko-KR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. 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502470" y="3629080"/>
            <a:ext cx="102556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Clr>
                <a:schemeClr val="accent5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altLang="ko-KR" sz="35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ko-KR" sz="35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552635" y="3538350"/>
            <a:ext cx="6424812" cy="888939"/>
          </a:xfrm>
          <a:prstGeom prst="rect">
            <a:avLst/>
          </a:prstGeom>
          <a:solidFill>
            <a:schemeClr val="bg1">
              <a:lumMod val="85000"/>
              <a:alpha val="46000"/>
            </a:schemeClr>
          </a:solidFill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342900" indent="-342900" fontAlgn="base">
              <a:spcBef>
                <a:spcPct val="20000"/>
              </a:spcBef>
            </a:pPr>
            <a:r>
              <a:rPr lang="ko-KR" altLang="en-US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제시된 정보가 </a:t>
            </a:r>
            <a:r>
              <a:rPr lang="ko-KR" altLang="en-US" sz="2400" b="1" spc="-130" dirty="0" smtClean="0">
                <a:solidFill>
                  <a:srgbClr val="00B050"/>
                </a:solidFill>
                <a:latin typeface="+mn-ea"/>
              </a:rPr>
              <a:t>객관적</a:t>
            </a:r>
            <a:r>
              <a:rPr lang="ko-KR" altLang="en-US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인지</a:t>
            </a:r>
            <a:r>
              <a:rPr lang="en-US" altLang="ko-KR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en-US" altLang="ko-KR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</a:t>
            </a:r>
            <a:r>
              <a:rPr lang="ko-KR" altLang="en-US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대상에 대한 설명이 </a:t>
            </a:r>
            <a:endParaRPr lang="en-US" altLang="ko-KR" sz="2400" b="1" spc="-130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342900" indent="-342900" fontAlgn="base">
              <a:spcBef>
                <a:spcPct val="20000"/>
              </a:spcBef>
            </a:pPr>
            <a:r>
              <a:rPr lang="ko-KR" altLang="en-US" sz="2400" b="1" spc="-130" dirty="0" smtClean="0">
                <a:solidFill>
                  <a:srgbClr val="00B050"/>
                </a:solidFill>
                <a:latin typeface="+mn-ea"/>
              </a:rPr>
              <a:t>정확</a:t>
            </a:r>
            <a:r>
              <a:rPr lang="ko-KR" altLang="en-US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한지 판단하며 읽는다</a:t>
            </a:r>
            <a:r>
              <a:rPr lang="en-US" altLang="ko-KR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607603" y="4887050"/>
            <a:ext cx="102556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Clr>
                <a:schemeClr val="accent5">
                  <a:lumMod val="60000"/>
                  <a:lumOff val="40000"/>
                </a:schemeClr>
              </a:buClr>
              <a:buFont typeface="Wingdings" pitchFamily="2" charset="2"/>
              <a:buChar char="ü"/>
            </a:pPr>
            <a:r>
              <a:rPr lang="en-US" altLang="ko-KR" sz="35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ko-KR" sz="35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579186" y="4750880"/>
            <a:ext cx="6424812" cy="878548"/>
          </a:xfrm>
          <a:prstGeom prst="rect">
            <a:avLst/>
          </a:prstGeom>
          <a:solidFill>
            <a:schemeClr val="bg1">
              <a:lumMod val="85000"/>
              <a:alpha val="46000"/>
            </a:schemeClr>
          </a:solidFill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342900" indent="-342900" fontAlgn="base">
              <a:spcBef>
                <a:spcPct val="20000"/>
              </a:spcBef>
            </a:pPr>
            <a:r>
              <a:rPr lang="ko-KR" altLang="en-US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각 문단의 </a:t>
            </a:r>
            <a:r>
              <a:rPr lang="ko-KR" altLang="en-US" sz="2400" b="1" spc="-130" dirty="0" smtClean="0">
                <a:solidFill>
                  <a:srgbClr val="00B050"/>
                </a:solidFill>
                <a:latin typeface="+mn-ea"/>
              </a:rPr>
              <a:t>중심 내용</a:t>
            </a:r>
            <a:r>
              <a:rPr lang="ko-KR" altLang="en-US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과 </a:t>
            </a:r>
            <a:r>
              <a:rPr lang="ko-KR" altLang="en-US" sz="2400" b="1" spc="-130" dirty="0" smtClean="0">
                <a:solidFill>
                  <a:srgbClr val="00B050"/>
                </a:solidFill>
                <a:latin typeface="+mn-ea"/>
              </a:rPr>
              <a:t>글쓴이의 의도</a:t>
            </a:r>
            <a:r>
              <a:rPr lang="ko-KR" altLang="en-US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를 바탕으로 글의 </a:t>
            </a:r>
            <a:r>
              <a:rPr lang="ko-KR" altLang="en-US" sz="2400" b="1" spc="-130" dirty="0" smtClean="0">
                <a:solidFill>
                  <a:srgbClr val="00B050"/>
                </a:solidFill>
                <a:latin typeface="+mn-ea"/>
              </a:rPr>
              <a:t>주제</a:t>
            </a:r>
            <a:r>
              <a:rPr lang="ko-KR" altLang="en-US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를 파악하며 읽는다</a:t>
            </a:r>
            <a:r>
              <a:rPr lang="en-US" altLang="ko-KR" sz="2400" b="1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5" grpId="0" animBg="1"/>
      <p:bldP spid="21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1"/>
          <p:cNvGrpSpPr/>
          <p:nvPr/>
        </p:nvGrpSpPr>
        <p:grpSpPr>
          <a:xfrm>
            <a:off x="247891" y="2368270"/>
            <a:ext cx="8427797" cy="3885304"/>
            <a:chOff x="673427" y="2483222"/>
            <a:chExt cx="7797145" cy="1891554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730670" y="2519082"/>
              <a:ext cx="7739902" cy="1855694"/>
            </a:xfrm>
            <a:prstGeom prst="roundRect">
              <a:avLst>
                <a:gd name="adj" fmla="val 6448"/>
              </a:avLst>
            </a:prstGeom>
            <a:solidFill>
              <a:srgbClr val="F14757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80000"/>
                </a:lnSpc>
              </a:pPr>
              <a:endParaRPr lang="ko-KR" altLang="en-US" b="1" dirty="0" smtClean="0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673427" y="2483222"/>
              <a:ext cx="7752322" cy="1855637"/>
            </a:xfrm>
            <a:prstGeom prst="roundRect">
              <a:avLst>
                <a:gd name="adj" fmla="val 6562"/>
              </a:avLst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80000"/>
                </a:lnSpc>
                <a:buSzPct val="80000"/>
              </a:pPr>
              <a:endParaRPr lang="ko-KR" altLang="en-US" b="1" dirty="0" smtClean="0">
                <a:solidFill>
                  <a:schemeClr val="lt1"/>
                </a:solidFill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344804" y="2588260"/>
            <a:ext cx="1285876" cy="558800"/>
            <a:chOff x="344804" y="2588260"/>
            <a:chExt cx="1285876" cy="558800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344804" y="2588260"/>
              <a:ext cx="1224916" cy="558800"/>
            </a:xfrm>
            <a:prstGeom prst="roundRect">
              <a:avLst/>
            </a:prstGeom>
            <a:solidFill>
              <a:srgbClr val="DCC4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38" name="텍스트 개체 틀 55"/>
            <p:cNvSpPr txBox="1">
              <a:spLocks/>
            </p:cNvSpPr>
            <p:nvPr/>
          </p:nvSpPr>
          <p:spPr>
            <a:xfrm>
              <a:off x="570229" y="2653429"/>
              <a:ext cx="1060451" cy="492443"/>
            </a:xfrm>
            <a:prstGeom prst="rect">
              <a:avLst/>
            </a:prstGeom>
          </p:spPr>
          <p:txBody>
            <a:bodyPr/>
            <a:lstStyle/>
            <a:p>
              <a:pPr marL="342900" lvl="0" indent="-342900" algn="ctr" fontAlgn="base">
                <a:spcBef>
                  <a:spcPct val="20000"/>
                </a:spcBef>
              </a:pPr>
              <a:r>
                <a:rPr lang="ko-KR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정의</a:t>
              </a:r>
              <a:endParaRPr lang="en-US" altLang="ko-KR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9" name="텍스트 개체 틀 8"/>
          <p:cNvSpPr>
            <a:spLocks noGrp="1"/>
          </p:cNvSpPr>
          <p:nvPr>
            <p:ph type="body" sz="quarter" idx="12"/>
          </p:nvPr>
        </p:nvSpPr>
        <p:spPr>
          <a:xfrm>
            <a:off x="8112966" y="491913"/>
            <a:ext cx="971550" cy="245998"/>
          </a:xfrm>
        </p:spPr>
        <p:txBody>
          <a:bodyPr/>
          <a:lstStyle/>
          <a:p>
            <a:r>
              <a:rPr lang="en-US" altLang="ko-KR" spc="-150" dirty="0"/>
              <a:t>180~190</a:t>
            </a:r>
            <a:r>
              <a:rPr lang="ko-KR" altLang="en-US" b="1" spc="-150" dirty="0"/>
              <a:t>쪽</a:t>
            </a:r>
          </a:p>
        </p:txBody>
      </p:sp>
      <p:sp>
        <p:nvSpPr>
          <p:cNvPr id="10" name="텍스트 개체 틀 9"/>
          <p:cNvSpPr>
            <a:spLocks noGrp="1"/>
          </p:cNvSpPr>
          <p:nvPr>
            <p:ph type="body" sz="quarter" idx="13"/>
          </p:nvPr>
        </p:nvSpPr>
        <p:spPr>
          <a:xfrm>
            <a:off x="0" y="943888"/>
            <a:ext cx="8675688" cy="430887"/>
          </a:xfrm>
        </p:spPr>
        <p:txBody>
          <a:bodyPr/>
          <a:lstStyle/>
          <a:p>
            <a:pPr>
              <a:buNone/>
            </a:pPr>
            <a:r>
              <a:rPr lang="ko-KR" altLang="en-US" dirty="0" smtClean="0"/>
              <a:t>여러 </a:t>
            </a:r>
            <a:r>
              <a:rPr lang="ko-KR" altLang="en-US" dirty="0"/>
              <a:t>가지 설명 방법</a:t>
            </a: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4"/>
          </p:nvPr>
        </p:nvSpPr>
        <p:spPr>
          <a:xfrm>
            <a:off x="1710162" y="2481577"/>
            <a:ext cx="7275906" cy="626154"/>
          </a:xfrm>
        </p:spPr>
        <p:txBody>
          <a:bodyPr/>
          <a:lstStyle/>
          <a:p>
            <a:pPr fontAlgn="base"/>
            <a:r>
              <a:rPr lang="ko-KR" altLang="en-US" sz="2400" dirty="0" smtClean="0">
                <a:latin typeface="바탕" pitchFamily="18" charset="-127"/>
                <a:ea typeface="바탕" pitchFamily="18" charset="-127"/>
              </a:rPr>
              <a:t>‘</a:t>
            </a:r>
            <a:r>
              <a:rPr lang="ko-KR" altLang="en-US" sz="2400" dirty="0" smtClean="0">
                <a:latin typeface="+mn-ea"/>
                <a:ea typeface="+mn-ea"/>
              </a:rPr>
              <a:t>무엇은 무엇이다</a:t>
            </a:r>
            <a:r>
              <a:rPr lang="en-US" altLang="ko-KR" sz="2400" dirty="0" smtClean="0">
                <a:latin typeface="+mn-lt"/>
                <a:ea typeface="HY견고딕" pitchFamily="18" charset="-127"/>
              </a:rPr>
              <a:t>.</a:t>
            </a:r>
            <a:r>
              <a:rPr lang="en-US" altLang="ko-KR" sz="2400" dirty="0" smtClean="0">
                <a:latin typeface="바탕" pitchFamily="18" charset="-127"/>
                <a:ea typeface="바탕" pitchFamily="18" charset="-127"/>
              </a:rPr>
              <a:t>’</a:t>
            </a:r>
            <a:r>
              <a:rPr lang="ko-KR" altLang="en-US" sz="2400" dirty="0" smtClean="0">
                <a:latin typeface="+mn-ea"/>
                <a:ea typeface="+mn-ea"/>
              </a:rPr>
              <a:t>의 방식을 취함</a:t>
            </a:r>
            <a:r>
              <a:rPr lang="en-US" altLang="ko-KR" sz="2400" dirty="0" smtClean="0">
                <a:latin typeface="+mn-ea"/>
                <a:ea typeface="+mn-ea"/>
              </a:rPr>
              <a:t>. </a:t>
            </a:r>
          </a:p>
          <a:p>
            <a:pPr fontAlgn="base"/>
            <a:r>
              <a:rPr lang="ko-KR" altLang="en-US" sz="2400" dirty="0" smtClean="0">
                <a:latin typeface="+mn-ea"/>
                <a:ea typeface="+mn-ea"/>
              </a:rPr>
              <a:t>대상의 의미나 본질을 밝히는 방법</a:t>
            </a:r>
            <a:r>
              <a:rPr lang="en-US" altLang="ko-KR" sz="2400" dirty="0" smtClean="0">
                <a:latin typeface="+mn-ea"/>
                <a:ea typeface="+mn-ea"/>
              </a:rPr>
              <a:t> </a:t>
            </a:r>
            <a:endParaRPr lang="ko-KR" altLang="en-US" sz="2400" dirty="0">
              <a:latin typeface="+mn-ea"/>
              <a:ea typeface="+mn-ea"/>
            </a:endParaRPr>
          </a:p>
        </p:txBody>
      </p:sp>
      <p:sp>
        <p:nvSpPr>
          <p:cNvPr id="34" name="텍스트 개체 틀 49"/>
          <p:cNvSpPr>
            <a:spLocks noGrp="1"/>
          </p:cNvSpPr>
          <p:nvPr>
            <p:ph type="body" sz="quarter" idx="10"/>
          </p:nvPr>
        </p:nvSpPr>
        <p:spPr>
          <a:xfrm>
            <a:off x="-106680" y="110111"/>
            <a:ext cx="7380312" cy="540184"/>
          </a:xfrm>
        </p:spPr>
        <p:txBody>
          <a:bodyPr/>
          <a:lstStyle/>
          <a:p>
            <a:pPr marL="906462" indent="-742950">
              <a:buNone/>
            </a:pPr>
            <a:r>
              <a:rPr lang="en-US" altLang="ko-KR" sz="2400" dirty="0"/>
              <a:t>(1) </a:t>
            </a:r>
            <a:r>
              <a:rPr lang="ko-KR" altLang="en-US" sz="2400" dirty="0"/>
              <a:t>설명문 </a:t>
            </a:r>
            <a:r>
              <a:rPr lang="ko-KR" altLang="en-US" sz="2400" dirty="0" smtClean="0"/>
              <a:t>읽</a:t>
            </a:r>
            <a:r>
              <a:rPr lang="ko-KR" altLang="en-US" sz="2400" dirty="0"/>
              <a:t>기</a:t>
            </a:r>
          </a:p>
        </p:txBody>
      </p:sp>
      <p:sp>
        <p:nvSpPr>
          <p:cNvPr id="37" name="타원 36"/>
          <p:cNvSpPr/>
          <p:nvPr/>
        </p:nvSpPr>
        <p:spPr>
          <a:xfrm>
            <a:off x="377052" y="2720985"/>
            <a:ext cx="355919" cy="358815"/>
          </a:xfrm>
          <a:prstGeom prst="ellipse">
            <a:avLst/>
          </a:prstGeom>
          <a:solidFill>
            <a:srgbClr val="7030A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 smtClean="0"/>
              <a:t>1</a:t>
            </a:r>
            <a:endParaRPr lang="ko-KR" altLang="en-US" sz="2400" b="1" dirty="0"/>
          </a:p>
        </p:txBody>
      </p:sp>
      <p:sp>
        <p:nvSpPr>
          <p:cNvPr id="58" name="타원 57"/>
          <p:cNvSpPr/>
          <p:nvPr/>
        </p:nvSpPr>
        <p:spPr>
          <a:xfrm>
            <a:off x="638170" y="3822144"/>
            <a:ext cx="282623" cy="282623"/>
          </a:xfrm>
          <a:prstGeom prst="ellipse">
            <a:avLst/>
          </a:prstGeom>
          <a:solidFill>
            <a:srgbClr val="F14757"/>
          </a:solidFill>
          <a:ln>
            <a:noFill/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600" b="1" dirty="0" smtClean="0"/>
              <a:t>예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960121" y="3732014"/>
            <a:ext cx="757428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ko-KR" altLang="en-US" sz="2200" b="1" dirty="0" smtClean="0">
                <a:solidFill>
                  <a:srgbClr val="00B050"/>
                </a:solidFill>
              </a:rPr>
              <a:t>한복은 한국인들이 널리 입어 온 고유의 옷을 통틀어 이르는 말이다</a:t>
            </a:r>
            <a:r>
              <a:rPr lang="en-US" altLang="ko-KR" sz="2200" b="1" dirty="0" smtClean="0">
                <a:solidFill>
                  <a:srgbClr val="00B050"/>
                </a:solidFill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400" b="1" dirty="0" smtClean="0">
                <a:solidFill>
                  <a:srgbClr val="00B050"/>
                </a:solidFill>
                <a:latin typeface="+mn-ea"/>
              </a:rPr>
              <a:t>이등변 </a:t>
            </a:r>
            <a:r>
              <a:rPr lang="ko-KR" altLang="en-US" sz="2400" b="1" dirty="0">
                <a:solidFill>
                  <a:srgbClr val="00B050"/>
                </a:solidFill>
                <a:latin typeface="+mn-ea"/>
              </a:rPr>
              <a:t>삼각형이란 두 변의 길이가 같은 삼각형이다</a:t>
            </a:r>
            <a:r>
              <a:rPr lang="en-US" altLang="ko-KR" sz="2400" b="1" dirty="0" smtClean="0">
                <a:solidFill>
                  <a:srgbClr val="00B050"/>
                </a:solidFill>
                <a:latin typeface="+mn-ea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400" b="1" dirty="0" err="1" smtClean="0">
                <a:solidFill>
                  <a:srgbClr val="00B050"/>
                </a:solidFill>
                <a:latin typeface="+mn-ea"/>
              </a:rPr>
              <a:t>표준어란</a:t>
            </a:r>
            <a:r>
              <a:rPr lang="ko-KR" altLang="en-US" sz="2400" b="1" dirty="0" smtClean="0">
                <a:solidFill>
                  <a:srgbClr val="00B050"/>
                </a:solidFill>
                <a:latin typeface="+mn-ea"/>
              </a:rPr>
              <a:t> </a:t>
            </a:r>
            <a:r>
              <a:rPr lang="ko-KR" altLang="en-US" sz="2400" b="1" dirty="0">
                <a:solidFill>
                  <a:srgbClr val="00B050"/>
                </a:solidFill>
                <a:latin typeface="+mn-ea"/>
              </a:rPr>
              <a:t>교양 있는 사람들이 두루 쓰는 현대 서울말이다</a:t>
            </a:r>
            <a:r>
              <a:rPr lang="en-US" altLang="ko-KR" sz="2400" b="1" dirty="0">
                <a:solidFill>
                  <a:srgbClr val="00B050"/>
                </a:solidFill>
                <a:latin typeface="+mn-ea"/>
              </a:rPr>
              <a:t>.</a:t>
            </a:r>
          </a:p>
          <a:p>
            <a:pPr fontAlgn="base"/>
            <a:endParaRPr lang="en-US" altLang="ko-KR" sz="2200" b="1" dirty="0" smtClean="0">
              <a:solidFill>
                <a:srgbClr val="00B050"/>
              </a:solidFill>
            </a:endParaRPr>
          </a:p>
        </p:txBody>
      </p:sp>
      <p:sp>
        <p:nvSpPr>
          <p:cNvPr id="84" name="굽은 화살표 83"/>
          <p:cNvSpPr/>
          <p:nvPr/>
        </p:nvSpPr>
        <p:spPr>
          <a:xfrm rot="10800000" flipH="1">
            <a:off x="2788920" y="1447800"/>
            <a:ext cx="777240" cy="655320"/>
          </a:xfrm>
          <a:prstGeom prst="bentArrow">
            <a:avLst>
              <a:gd name="adj1" fmla="val 38954"/>
              <a:gd name="adj2" fmla="val 37791"/>
              <a:gd name="adj3" fmla="val 41279"/>
              <a:gd name="adj4" fmla="val 0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344804" y="1443704"/>
            <a:ext cx="3069362" cy="45719"/>
          </a:xfrm>
          <a:prstGeom prst="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직사각형 85"/>
          <p:cNvSpPr/>
          <p:nvPr/>
        </p:nvSpPr>
        <p:spPr>
          <a:xfrm>
            <a:off x="3607724" y="1495244"/>
            <a:ext cx="4907280" cy="769441"/>
          </a:xfrm>
          <a:prstGeom prst="rect">
            <a:avLst/>
          </a:prstGeom>
          <a:solidFill>
            <a:srgbClr val="FFFFE1"/>
          </a:solidFill>
        </p:spPr>
        <p:txBody>
          <a:bodyPr wrap="square">
            <a:spAutoFit/>
          </a:bodyPr>
          <a:lstStyle/>
          <a:p>
            <a:pPr fontAlgn="base"/>
            <a:r>
              <a:rPr lang="ko-KR" altLang="en-US" sz="2200" b="1" dirty="0" smtClean="0">
                <a:solidFill>
                  <a:srgbClr val="002060"/>
                </a:solidFill>
                <a:latin typeface="+mn-ea"/>
              </a:rPr>
              <a:t>이를 통해 독자는 설명하는 대상이나 상황을 쉽게 이해할 수 있음</a:t>
            </a:r>
            <a:r>
              <a:rPr lang="en-US" altLang="ko-KR" sz="2200" b="1" dirty="0" smtClean="0">
                <a:solidFill>
                  <a:srgbClr val="002060"/>
                </a:solidFill>
                <a:latin typeface="+mn-ea"/>
              </a:rPr>
              <a:t>.</a:t>
            </a:r>
            <a:endParaRPr lang="ko-KR" altLang="en-US" sz="2200" b="1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3297722" y="4330835"/>
            <a:ext cx="667192" cy="52056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7801042" y="4297330"/>
            <a:ext cx="654259" cy="53062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2259623" y="4798209"/>
            <a:ext cx="387742" cy="3653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1710162" y="5163605"/>
            <a:ext cx="637384" cy="48357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37" grpId="0" animBg="1"/>
      <p:bldP spid="58" grpId="0" build="p" animBg="1"/>
      <p:bldP spid="59" grpId="0" uiExpand="1" build="p"/>
      <p:bldP spid="84" grpId="0" animBg="1"/>
      <p:bldP spid="85" grpId="0" animBg="1"/>
      <p:bldP spid="86" grpId="0" animBg="1"/>
      <p:bldP spid="28" grpId="0" animBg="1"/>
      <p:bldP spid="29" grpId="0" animBg="1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3" name="모서리가 둥근 직사각형 13"/>
          <p:cNvSpPr/>
          <p:nvPr/>
        </p:nvSpPr>
        <p:spPr>
          <a:xfrm rot="21600000">
            <a:off x="530283" y="1842052"/>
            <a:ext cx="1592193" cy="1019304"/>
          </a:xfrm>
          <a:prstGeom prst="roundRect">
            <a:avLst>
              <a:gd name="adj" fmla="val 18750"/>
            </a:avLst>
          </a:prstGeom>
          <a:solidFill>
            <a:schemeClr val="accent2"/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4" name="직사각형 14"/>
          <p:cNvSpPr txBox="1"/>
          <p:nvPr/>
        </p:nvSpPr>
        <p:spPr>
          <a:xfrm>
            <a:off x="554042" y="2191873"/>
            <a:ext cx="1544730" cy="29751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뜻</a:t>
            </a:r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2329852" y="1832594"/>
            <a:ext cx="5821255" cy="1019248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2477025" y="1975036"/>
            <a:ext cx="5620875" cy="547628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맑은 고딕"/>
                <a:ea typeface="맑은 고딕"/>
                <a:sym typeface="Wingdings"/>
              </a:rPr>
              <a:t>대상의 의미를 분명하게 밝혀서 규정하는 설명 방법.</a:t>
            </a:r>
          </a:p>
        </p:txBody>
      </p:sp>
      <p:sp>
        <p:nvSpPr>
          <p:cNvPr id="197" name="타원 14"/>
          <p:cNvSpPr/>
          <p:nvPr/>
        </p:nvSpPr>
        <p:spPr>
          <a:xfrm rot="21600000">
            <a:off x="824613" y="1175450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1027319" y="959087"/>
            <a:ext cx="6068073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'</a:t>
            </a:r>
            <a:r>
              <a:rPr lang="ko-KR" altLang="en-US" sz="2800" b="1" spc="5" dirty="0" err="1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정의'의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sp>
        <p:nvSpPr>
          <p:cNvPr id="199" name="모서리가 둥근 직사각형 8"/>
          <p:cNvSpPr/>
          <p:nvPr/>
        </p:nvSpPr>
        <p:spPr>
          <a:xfrm rot="21600000">
            <a:off x="544526" y="3038407"/>
            <a:ext cx="1590635" cy="1016076"/>
          </a:xfrm>
          <a:prstGeom prst="roundRect">
            <a:avLst>
              <a:gd name="adj" fmla="val 18750"/>
            </a:avLst>
          </a:prstGeom>
          <a:solidFill>
            <a:schemeClr val="accent2"/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0" name="직사각형 9"/>
          <p:cNvSpPr txBox="1"/>
          <p:nvPr/>
        </p:nvSpPr>
        <p:spPr>
          <a:xfrm>
            <a:off x="690142" y="3182408"/>
            <a:ext cx="1373798" cy="73914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효과</a:t>
            </a:r>
          </a:p>
        </p:txBody>
      </p:sp>
      <p:sp>
        <p:nvSpPr>
          <p:cNvPr id="201" name="모서리가 둥근 직사각형 10"/>
          <p:cNvSpPr/>
          <p:nvPr/>
        </p:nvSpPr>
        <p:spPr>
          <a:xfrm rot="21600000">
            <a:off x="2352555" y="3038407"/>
            <a:ext cx="5892477" cy="1016076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25601" cap="rnd" cmpd="sng" algn="ctr">
            <a:solidFill>
              <a:srgbClr val="7FB510"/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2" name="직사각형 11"/>
          <p:cNvSpPr txBox="1"/>
          <p:nvPr/>
        </p:nvSpPr>
        <p:spPr>
          <a:xfrm>
            <a:off x="2352555" y="3246017"/>
            <a:ext cx="6016656" cy="739147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 dirty="0">
                <a:latin typeface="함초롬돋움"/>
                <a:ea typeface="함초롬돋움"/>
                <a:sym typeface="Wingdings"/>
              </a:rPr>
              <a:t>설명하려는 대상의 뜻을 분명히 하여 오해를 없애고 의도를 잘 전달할 수 있음.</a:t>
            </a:r>
          </a:p>
        </p:txBody>
      </p:sp>
      <p:sp>
        <p:nvSpPr>
          <p:cNvPr id="203" name="모서리가 둥근 직사각형 12"/>
          <p:cNvSpPr/>
          <p:nvPr/>
        </p:nvSpPr>
        <p:spPr>
          <a:xfrm rot="21600000">
            <a:off x="561234" y="4258629"/>
            <a:ext cx="1589021" cy="1077839"/>
          </a:xfrm>
          <a:prstGeom prst="roundRect">
            <a:avLst>
              <a:gd name="adj" fmla="val 18750"/>
            </a:avLst>
          </a:prstGeom>
          <a:solidFill>
            <a:schemeClr val="accent2"/>
          </a:solidFill>
          <a:ln w="25400" cap="flat" cmpd="sng" algn="ctr">
            <a:noFill/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4" name="직사각형 13"/>
          <p:cNvSpPr txBox="1"/>
          <p:nvPr/>
        </p:nvSpPr>
        <p:spPr>
          <a:xfrm>
            <a:off x="489456" y="4402630"/>
            <a:ext cx="1722667" cy="82778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algn="ctr"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>
                <a:latin typeface="함초롬돋움"/>
                <a:ea typeface="함초롬돋움"/>
                <a:sym typeface="Wingdings"/>
              </a:rPr>
              <a:t>표현 형식</a:t>
            </a:r>
          </a:p>
        </p:txBody>
      </p:sp>
      <p:sp>
        <p:nvSpPr>
          <p:cNvPr id="205" name="모서리가 둥근 직사각형 14"/>
          <p:cNvSpPr/>
          <p:nvPr/>
        </p:nvSpPr>
        <p:spPr>
          <a:xfrm rot="21600000">
            <a:off x="2294313" y="4258629"/>
            <a:ext cx="5892477" cy="1077839"/>
          </a:xfrm>
          <a:prstGeom prst="roundRect">
            <a:avLst>
              <a:gd name="adj" fmla="val 18750"/>
            </a:avLst>
          </a:prstGeom>
          <a:noFill/>
          <a:ln w="25601" cap="rnd" cmpd="sng" algn="ctr">
            <a:solidFill>
              <a:srgbClr val="42C7F1"/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06" name="직사각형 15"/>
          <p:cNvSpPr txBox="1"/>
          <p:nvPr/>
        </p:nvSpPr>
        <p:spPr>
          <a:xfrm>
            <a:off x="2439929" y="4402630"/>
            <a:ext cx="5531584" cy="82778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ctr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491" b="1" spc="5" dirty="0">
                <a:latin typeface="함초롬돋움"/>
                <a:ea typeface="함초롬돋움"/>
                <a:sym typeface="Wingdings"/>
              </a:rPr>
              <a:t>‘무엇은 무엇이다.’, ‘무엇은 무엇을 의미한다.’ 등의 표현을 사용함.</a:t>
            </a:r>
          </a:p>
        </p:txBody>
      </p:sp>
    </p:spTree>
    <p:extLst>
      <p:ext uri="{BB962C8B-B14F-4D97-AF65-F5344CB8AC3E}">
        <p14:creationId xmlns:p14="http://schemas.microsoft.com/office/powerpoint/2010/main" val="20981586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3" name="직사각형 2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4" name="직사각형 3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5" name="직사각형 4"/>
          <p:cNvSpPr/>
          <p:nvPr/>
        </p:nvSpPr>
        <p:spPr>
          <a:xfrm>
            <a:off x="1" y="792"/>
            <a:ext cx="9143411" cy="454260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ko-KR" altLang="en-US" sz="1794"/>
          </a:p>
        </p:txBody>
      </p:sp>
      <p:sp>
        <p:nvSpPr>
          <p:cNvPr id="195" name="모서리가 둥근 직사각형 15"/>
          <p:cNvSpPr/>
          <p:nvPr/>
        </p:nvSpPr>
        <p:spPr>
          <a:xfrm rot="21600000">
            <a:off x="413689" y="942833"/>
            <a:ext cx="8091575" cy="1300573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6" name="직사각형 16"/>
          <p:cNvSpPr txBox="1"/>
          <p:nvPr/>
        </p:nvSpPr>
        <p:spPr>
          <a:xfrm>
            <a:off x="494370" y="1020817"/>
            <a:ext cx="7943659" cy="131003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en-US" altLang="ko-KR" sz="2400" dirty="0" smtClean="0">
                <a:latin typeface="+mn-ea"/>
                <a:sym typeface="Wingdings"/>
              </a:rPr>
              <a:t>1</a:t>
            </a:r>
            <a:r>
              <a:rPr lang="en-US" altLang="ko-KR" sz="2400" dirty="0">
                <a:latin typeface="+mn-ea"/>
                <a:sym typeface="Wingdings"/>
              </a:rPr>
              <a:t>. </a:t>
            </a:r>
            <a:r>
              <a:rPr lang="ko-KR" altLang="en-US" sz="2400" dirty="0">
                <a:latin typeface="+mn-ea"/>
                <a:sym typeface="Wingdings"/>
              </a:rPr>
              <a:t>온돌은 한국 고유의 </a:t>
            </a:r>
            <a:r>
              <a:rPr lang="ko-KR" altLang="en-US" sz="2400" dirty="0" err="1">
                <a:latin typeface="+mn-ea"/>
                <a:sym typeface="Wingdings"/>
              </a:rPr>
              <a:t>난방법으로</a:t>
            </a:r>
            <a:r>
              <a:rPr lang="en-US" altLang="ko-KR" sz="2400" dirty="0">
                <a:latin typeface="+mn-ea"/>
                <a:sym typeface="Wingdings"/>
              </a:rPr>
              <a:t>, </a:t>
            </a:r>
            <a:r>
              <a:rPr lang="ko-KR" altLang="en-US" sz="2400" dirty="0">
                <a:latin typeface="+mn-ea"/>
                <a:sym typeface="Wingdings"/>
              </a:rPr>
              <a:t>아궁이에서 불을 때면 불기운이 방 밑을 지나 방바닥 전체의 온도를 높여 주고 마지막에 굴뚝으로 연기가 빠지게 만든 난방 장치이다</a:t>
            </a:r>
            <a:r>
              <a:rPr lang="en-US" altLang="ko-KR" sz="2400" dirty="0">
                <a:latin typeface="+mn-ea"/>
                <a:sym typeface="Wingdings"/>
              </a:rPr>
              <a:t>. </a:t>
            </a:r>
            <a:endParaRPr lang="ko-KR" altLang="en-US" sz="2400" dirty="0">
              <a:latin typeface="+mn-ea"/>
              <a:sym typeface="Wingdings"/>
            </a:endParaRPr>
          </a:p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2491" b="1" spc="5" dirty="0">
              <a:latin typeface="맑은 고딕"/>
              <a:ea typeface="맑은 고딕"/>
              <a:sym typeface="Wingdings"/>
            </a:endParaRPr>
          </a:p>
        </p:txBody>
      </p:sp>
      <p:sp>
        <p:nvSpPr>
          <p:cNvPr id="197" name="타원 14"/>
          <p:cNvSpPr/>
          <p:nvPr/>
        </p:nvSpPr>
        <p:spPr>
          <a:xfrm rot="21600000">
            <a:off x="538701" y="365145"/>
            <a:ext cx="174103" cy="178888"/>
          </a:xfrm>
          <a:prstGeom prst="ellipse">
            <a:avLst/>
          </a:prstGeom>
          <a:solidFill>
            <a:srgbClr val="9BD100"/>
          </a:solidFill>
          <a:ln w="19214" cap="rnd" cmpd="sng" algn="ctr">
            <a:solidFill>
              <a:srgbClr val="FFFFFF"/>
            </a:solidFill>
            <a:prstDash val="solid"/>
            <a:round/>
          </a:ln>
          <a:effectLst>
            <a:outerShdw dist="76199" dir="2700000" algn="br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198" name="직사각형 15"/>
          <p:cNvSpPr txBox="1"/>
          <p:nvPr/>
        </p:nvSpPr>
        <p:spPr>
          <a:xfrm>
            <a:off x="824612" y="193505"/>
            <a:ext cx="5743242" cy="470062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'</a:t>
            </a:r>
            <a:r>
              <a:rPr lang="ko-KR" altLang="en-US" sz="2800" b="1" spc="5" dirty="0" err="1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정의'의</a:t>
            </a:r>
            <a:r>
              <a:rPr lang="ko-KR" altLang="en-US" sz="2800" b="1" spc="5" dirty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 방법으로 </a:t>
            </a:r>
            <a:r>
              <a:rPr lang="ko-KR" altLang="en-US" sz="2800" b="1" spc="5" dirty="0" smtClean="0">
                <a:solidFill>
                  <a:srgbClr val="000000"/>
                </a:solidFill>
                <a:latin typeface="+mj-ea"/>
                <a:ea typeface="+mj-ea"/>
                <a:sym typeface="Wingdings"/>
              </a:rPr>
              <a:t>설명하기 정리</a:t>
            </a:r>
            <a:endParaRPr lang="ko-KR" altLang="en-US" sz="2800" b="1" spc="5" dirty="0">
              <a:solidFill>
                <a:srgbClr val="000000"/>
              </a:solidFill>
              <a:latin typeface="+mj-ea"/>
              <a:ea typeface="+mj-ea"/>
              <a:sym typeface="Wingdings"/>
            </a:endParaRPr>
          </a:p>
        </p:txBody>
      </p:sp>
      <p:sp>
        <p:nvSpPr>
          <p:cNvPr id="20" name="모서리가 둥근 직사각형 15"/>
          <p:cNvSpPr/>
          <p:nvPr/>
        </p:nvSpPr>
        <p:spPr>
          <a:xfrm>
            <a:off x="356730" y="2451922"/>
            <a:ext cx="8091575" cy="2268759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1" name="직사각형 16"/>
          <p:cNvSpPr txBox="1"/>
          <p:nvPr/>
        </p:nvSpPr>
        <p:spPr>
          <a:xfrm>
            <a:off x="554884" y="2631092"/>
            <a:ext cx="7809187" cy="1911165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algn="just" fontAlgn="base" latinLnBrk="0"/>
            <a:r>
              <a:rPr lang="en-US" altLang="ko-KR" sz="2400" dirty="0">
                <a:latin typeface="+mn-ea"/>
              </a:rPr>
              <a:t>6. </a:t>
            </a:r>
            <a:r>
              <a:rPr lang="ko-KR" altLang="en-US" sz="2400" dirty="0">
                <a:latin typeface="+mn-ea"/>
              </a:rPr>
              <a:t>세금은 국가나 지방 공공 단체가 국민이나 주민에게 걷는 돈이다</a:t>
            </a:r>
            <a:r>
              <a:rPr lang="en-US" altLang="ko-KR" sz="2400" dirty="0">
                <a:latin typeface="+mn-ea"/>
              </a:rPr>
              <a:t>. </a:t>
            </a:r>
            <a:r>
              <a:rPr lang="ko-KR" altLang="en-US" sz="2400" dirty="0">
                <a:latin typeface="+mn-ea"/>
              </a:rPr>
              <a:t>직접세는 세금을 내야 하는 의무가 있는 사람과 실제로 그 세금을 내는 사람이 일치하는 세금이다</a:t>
            </a:r>
            <a:r>
              <a:rPr lang="en-US" altLang="ko-KR" sz="2400" dirty="0">
                <a:latin typeface="+mn-ea"/>
              </a:rPr>
              <a:t>. </a:t>
            </a:r>
            <a:r>
              <a:rPr lang="ko-KR" altLang="en-US" sz="2400" dirty="0">
                <a:latin typeface="+mn-ea"/>
              </a:rPr>
              <a:t>간접세는 세금을 내야 하는 의무가 있는 사람과 실제로 그 세금을 내는 사람이 다른 세금이다</a:t>
            </a:r>
            <a:r>
              <a:rPr lang="en-US" altLang="ko-KR" sz="2400" dirty="0">
                <a:latin typeface="+mn-ea"/>
              </a:rPr>
              <a:t>. </a:t>
            </a:r>
            <a:endParaRPr lang="ko-KR" altLang="en-US" sz="2400" dirty="0">
              <a:latin typeface="+mn-ea"/>
            </a:endParaRPr>
          </a:p>
          <a:p>
            <a:pPr defTabSz="896961">
              <a:spcBef>
                <a:spcPct val="0"/>
              </a:spcBef>
              <a:spcAft>
                <a:spcPct val="0"/>
              </a:spcAft>
              <a:buClr>
                <a:srgbClr val="000000">
                  <a:alpha val="100000"/>
                </a:srgbClr>
              </a:buClr>
              <a:buSzPct val="100000"/>
              <a:defRPr lang="ko-KR" altLang="en-US">
                <a:latin typeface="함초롬돋움"/>
                <a:ea typeface="함초롬돋움"/>
                <a:sym typeface="Wingdings"/>
              </a:defRPr>
            </a:pPr>
            <a:endParaRPr lang="ko-KR" altLang="en-US" sz="2491" b="1" spc="5" dirty="0">
              <a:latin typeface="맑은 고딕"/>
              <a:ea typeface="맑은 고딕"/>
              <a:sym typeface="Wingdings"/>
            </a:endParaRPr>
          </a:p>
        </p:txBody>
      </p:sp>
      <p:sp>
        <p:nvSpPr>
          <p:cNvPr id="23" name="모서리가 둥근 직사각형 15"/>
          <p:cNvSpPr/>
          <p:nvPr/>
        </p:nvSpPr>
        <p:spPr>
          <a:xfrm>
            <a:off x="431509" y="4842500"/>
            <a:ext cx="8091575" cy="1875799"/>
          </a:xfrm>
          <a:prstGeom prst="roundRect">
            <a:avLst>
              <a:gd name="adj" fmla="val 18750"/>
            </a:avLst>
          </a:prstGeom>
          <a:solidFill>
            <a:schemeClr val="bg1"/>
          </a:solidFill>
          <a:ln w="51314" cap="rnd" cmpd="sng" algn="ctr">
            <a:solidFill>
              <a:schemeClr val="accent4">
                <a:lumMod val="40000"/>
                <a:lumOff val="60000"/>
              </a:schemeClr>
            </a:solidFill>
            <a:prstDash val="solid"/>
            <a:round/>
          </a:ln>
          <a:effectLst>
            <a:outerShdw dist="12634" dir="2700000" algn="br">
              <a:srgbClr val="000000"/>
            </a:outerShdw>
          </a:effectLst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ko-KR" altLang="en-US" sz="1794">
              <a:latin typeface="함초롬돋움"/>
              <a:ea typeface="함초롬돋움"/>
              <a:sym typeface="Wingdings"/>
            </a:endParaRPr>
          </a:p>
        </p:txBody>
      </p:sp>
      <p:sp>
        <p:nvSpPr>
          <p:cNvPr id="24" name="직사각형 16"/>
          <p:cNvSpPr txBox="1"/>
          <p:nvPr/>
        </p:nvSpPr>
        <p:spPr>
          <a:xfrm>
            <a:off x="484285" y="5051015"/>
            <a:ext cx="7950382" cy="1310034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89683" tIns="46621" rIns="89683" bIns="46621" anchor="t">
            <a:noAutofit/>
          </a:bodyPr>
          <a:lstStyle/>
          <a:p>
            <a:pPr marL="190500" marR="0" indent="-190500" algn="just" fontAlgn="base" latinLnBrk="0">
              <a:spcBef>
                <a:spcPts val="0"/>
              </a:spcBef>
              <a:spcAft>
                <a:spcPts val="0"/>
              </a:spcAft>
            </a:pPr>
            <a:r>
              <a:rPr lang="en-US" altLang="ko-KR" sz="2400" kern="0" dirty="0">
                <a:solidFill>
                  <a:srgbClr val="000000"/>
                </a:solidFill>
                <a:latin typeface="+mn-ea"/>
              </a:rPr>
              <a:t>12. </a:t>
            </a:r>
            <a:r>
              <a:rPr lang="ko-KR" altLang="en-US" sz="2400" kern="0" dirty="0">
                <a:solidFill>
                  <a:srgbClr val="000000"/>
                </a:solidFill>
                <a:latin typeface="+mn-ea"/>
              </a:rPr>
              <a:t>통일성이란</a:t>
            </a:r>
            <a:r>
              <a:rPr lang="en-US" altLang="ko-KR" sz="24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2400" kern="0" dirty="0">
                <a:solidFill>
                  <a:srgbClr val="000000"/>
                </a:solidFill>
                <a:latin typeface="+mn-ea"/>
              </a:rPr>
              <a:t>글의 주제와 그것을 떠받들어 서술하는 모든 재료들은 내용적으로 일치를 이루어야 한다는 재료 선택의 요건을 말한다</a:t>
            </a:r>
            <a:r>
              <a:rPr lang="en-US" altLang="ko-KR" sz="2400" kern="0" dirty="0">
                <a:solidFill>
                  <a:srgbClr val="000000"/>
                </a:solidFill>
                <a:latin typeface="+mn-ea"/>
              </a:rPr>
              <a:t>. </a:t>
            </a:r>
            <a:r>
              <a:rPr lang="ko-KR" altLang="en-US" sz="2400" kern="0" dirty="0">
                <a:solidFill>
                  <a:srgbClr val="000000"/>
                </a:solidFill>
                <a:latin typeface="+mn-ea"/>
              </a:rPr>
              <a:t>즉</a:t>
            </a:r>
            <a:r>
              <a:rPr lang="en-US" altLang="ko-KR" sz="2400" kern="0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2400" kern="0" dirty="0">
                <a:solidFill>
                  <a:srgbClr val="000000"/>
                </a:solidFill>
                <a:latin typeface="+mn-ea"/>
              </a:rPr>
              <a:t>통일성의 원리는 글의 내용을 선택하는 방식에 관한 원리이다</a:t>
            </a:r>
            <a:r>
              <a:rPr lang="en-US" altLang="ko-KR" sz="2400" kern="0" dirty="0">
                <a:solidFill>
                  <a:srgbClr val="000000"/>
                </a:solidFill>
                <a:latin typeface="+mn-ea"/>
              </a:rPr>
              <a:t>.</a:t>
            </a:r>
            <a:endParaRPr lang="ko-KR" altLang="en-US" sz="2400" kern="0" dirty="0">
              <a:solidFill>
                <a:srgbClr val="000000"/>
              </a:solidFill>
              <a:latin typeface="+mn-ea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>
            <a:off x="824612" y="1421136"/>
            <a:ext cx="9504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>
            <a:off x="6718906" y="2216743"/>
            <a:ext cx="9504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>
            <a:off x="950118" y="3039265"/>
            <a:ext cx="9504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>
            <a:off x="1425318" y="3415783"/>
            <a:ext cx="9504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>
            <a:off x="2612682" y="3415783"/>
            <a:ext cx="9504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2137482" y="4141924"/>
            <a:ext cx="9504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 flipV="1">
            <a:off x="976942" y="5446059"/>
            <a:ext cx="1766258" cy="1367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 flipV="1">
            <a:off x="4858093" y="6548718"/>
            <a:ext cx="1273766" cy="23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13989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/>
      <p:bldP spid="20" grpId="0" animBg="1"/>
      <p:bldP spid="21" grpId="0"/>
      <p:bldP spid="23" grpId="0" animBg="1"/>
      <p:bldP spid="24" grpId="0"/>
    </p:bldLst>
  </p:timing>
</p:sld>
</file>

<file path=ppt/theme/theme1.xml><?xml version="1.0" encoding="utf-8"?>
<a:theme xmlns:a="http://schemas.openxmlformats.org/drawingml/2006/main" name="내지">
  <a:themeElements>
    <a:clrScheme name="사용자 지정 2">
      <a:dk1>
        <a:sysClr val="windowText" lastClr="000000"/>
      </a:dk1>
      <a:lt1>
        <a:sysClr val="window" lastClr="FFFFFF"/>
      </a:lt1>
      <a:dk2>
        <a:srgbClr val="4E5B6F"/>
      </a:dk2>
      <a:lt2>
        <a:srgbClr val="F2F2F2"/>
      </a:lt2>
      <a:accent1>
        <a:srgbClr val="F14757"/>
      </a:accent1>
      <a:accent2>
        <a:srgbClr val="FCDADD"/>
      </a:accent2>
      <a:accent3>
        <a:srgbClr val="F8AEB5"/>
      </a:accent3>
      <a:accent4>
        <a:srgbClr val="F36D79"/>
      </a:accent4>
      <a:accent5>
        <a:srgbClr val="EF3949"/>
      </a:accent5>
      <a:accent6>
        <a:srgbClr val="F24153"/>
      </a:accent6>
      <a:hlink>
        <a:srgbClr val="51050D"/>
      </a:hlink>
      <a:folHlink>
        <a:srgbClr val="A20B1A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2555</TotalTime>
  <Words>2841</Words>
  <Application>Microsoft Office PowerPoint</Application>
  <PresentationFormat>화면 슬라이드 쇼(4:3)</PresentationFormat>
  <Paragraphs>348</Paragraphs>
  <Slides>48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12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48</vt:i4>
      </vt:variant>
    </vt:vector>
  </HeadingPairs>
  <TitlesOfParts>
    <vt:vector size="62" baseType="lpstr">
      <vt:lpstr>a공주를부탁해</vt:lpstr>
      <vt:lpstr>HY견고딕</vt:lpstr>
      <vt:lpstr>HY궁서</vt:lpstr>
      <vt:lpstr>HY중고딕</vt:lpstr>
      <vt:lpstr>굴림</vt:lpstr>
      <vt:lpstr>돋움체</vt:lpstr>
      <vt:lpstr>맑은 고딕</vt:lpstr>
      <vt:lpstr>바탕</vt:lpstr>
      <vt:lpstr>한양신명조</vt:lpstr>
      <vt:lpstr>함초롬돋움</vt:lpstr>
      <vt:lpstr>Arial</vt:lpstr>
      <vt:lpstr>Wingdings</vt:lpstr>
      <vt:lpstr>내지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 다음 글에서 정의와 예시를 찾아보자.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비교와 대조 찾기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의미를 읽고 해당하는 설명 방법을 맞추시오.</vt:lpstr>
      <vt:lpstr>PowerPoint 프레젠테이션</vt:lpstr>
    </vt:vector>
  </TitlesOfParts>
  <Company>ptone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봄길</dc:title>
  <dc:creator>monica</dc:creator>
  <cp:lastModifiedBy>1</cp:lastModifiedBy>
  <cp:revision>298</cp:revision>
  <dcterms:created xsi:type="dcterms:W3CDTF">2012-07-19T05:53:43Z</dcterms:created>
  <dcterms:modified xsi:type="dcterms:W3CDTF">2019-09-23T05:19:31Z</dcterms:modified>
</cp:coreProperties>
</file>